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9"/>
  </p:notesMasterIdLst>
  <p:handoutMasterIdLst>
    <p:handoutMasterId r:id="rId20"/>
  </p:handoutMasterIdLst>
  <p:sldIdLst>
    <p:sldId id="271" r:id="rId4"/>
    <p:sldId id="272" r:id="rId5"/>
    <p:sldId id="261" r:id="rId6"/>
    <p:sldId id="315" r:id="rId7"/>
    <p:sldId id="275" r:id="rId8"/>
    <p:sldId id="311" r:id="rId9"/>
    <p:sldId id="313" r:id="rId10"/>
    <p:sldId id="318" r:id="rId11"/>
    <p:sldId id="319" r:id="rId12"/>
    <p:sldId id="327" r:id="rId13"/>
    <p:sldId id="328" r:id="rId14"/>
    <p:sldId id="333" r:id="rId15"/>
    <p:sldId id="330" r:id="rId16"/>
    <p:sldId id="331" r:id="rId17"/>
    <p:sldId id="332" r:id="rId1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bike" initials="a" lastIdx="2" clrIdx="0">
    <p:extLst>
      <p:ext uri="{19B8F6BF-5375-455C-9EA6-DF929625EA0E}">
        <p15:presenceInfo xmlns:p15="http://schemas.microsoft.com/office/powerpoint/2012/main" userId="ayb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A4F"/>
    <a:srgbClr val="224A9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660"/>
  </p:normalViewPr>
  <p:slideViewPr>
    <p:cSldViewPr snapToGrid="0">
      <p:cViewPr varScale="1">
        <p:scale>
          <a:sx n="90" d="100"/>
          <a:sy n="90" d="100"/>
        </p:scale>
        <p:origin x="978"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ybike\Downloads\SummariesOfModel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tr-TR"/>
        </a:p>
      </c:txPr>
    </c:title>
    <c:autoTitleDeleted val="0"/>
    <c:plotArea>
      <c:layout/>
      <c:barChart>
        <c:barDir val="col"/>
        <c:grouping val="clustered"/>
        <c:varyColors val="0"/>
        <c:ser>
          <c:idx val="0"/>
          <c:order val="0"/>
          <c:tx>
            <c:strRef>
              <c:f>Sayfa1!$B$1</c:f>
              <c:strCache>
                <c:ptCount val="1"/>
                <c:pt idx="0">
                  <c:v>AccurancyRate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Sayfa1!$A$2:$A$21</c:f>
              <c:strCache>
                <c:ptCount val="15"/>
                <c:pt idx="0">
                  <c:v>ANNWithLasso</c:v>
                </c:pt>
                <c:pt idx="1">
                  <c:v>ANNWithLDA</c:v>
                </c:pt>
                <c:pt idx="2">
                  <c:v>ANNWithPCA</c:v>
                </c:pt>
                <c:pt idx="3">
                  <c:v>ANNWithRawDatA</c:v>
                </c:pt>
                <c:pt idx="4">
                  <c:v>ANNWithRFE</c:v>
                </c:pt>
                <c:pt idx="5">
                  <c:v>SVMWithLassot</c:v>
                </c:pt>
                <c:pt idx="6">
                  <c:v>SVMWithLDA</c:v>
                </c:pt>
                <c:pt idx="7">
                  <c:v>SVMWithPCA</c:v>
                </c:pt>
                <c:pt idx="8">
                  <c:v>SVMWithRawDatA</c:v>
                </c:pt>
                <c:pt idx="9">
                  <c:v>SVMWithRFE</c:v>
                </c:pt>
                <c:pt idx="10">
                  <c:v>XGBoostesulterWithLassot</c:v>
                </c:pt>
                <c:pt idx="11">
                  <c:v>XGBoostesulterWithLDA</c:v>
                </c:pt>
                <c:pt idx="12">
                  <c:v>XGBoostesulterWithPCA</c:v>
                </c:pt>
                <c:pt idx="13">
                  <c:v>XGBoostesulterWithRawDatA</c:v>
                </c:pt>
                <c:pt idx="14">
                  <c:v>XGBoostesulterWithRFE</c:v>
                </c:pt>
              </c:strCache>
            </c:strRef>
          </c:cat>
          <c:val>
            <c:numRef>
              <c:f>Sayfa1!$B$2:$B$21</c:f>
              <c:numCache>
                <c:formatCode>General</c:formatCode>
                <c:ptCount val="20"/>
                <c:pt idx="0">
                  <c:v>0.54829123328380391</c:v>
                </c:pt>
                <c:pt idx="1">
                  <c:v>0.54457652303120352</c:v>
                </c:pt>
                <c:pt idx="2">
                  <c:v>0.46693907875185742</c:v>
                </c:pt>
                <c:pt idx="3">
                  <c:v>0.50074294205052006</c:v>
                </c:pt>
                <c:pt idx="4">
                  <c:v>0.50705794947994054</c:v>
                </c:pt>
                <c:pt idx="5">
                  <c:v>0.46991084695393759</c:v>
                </c:pt>
                <c:pt idx="6">
                  <c:v>0.54271916790490338</c:v>
                </c:pt>
                <c:pt idx="7">
                  <c:v>0.46991084695393759</c:v>
                </c:pt>
                <c:pt idx="8">
                  <c:v>0.46991084695393759</c:v>
                </c:pt>
                <c:pt idx="9">
                  <c:v>0.46991084695393759</c:v>
                </c:pt>
                <c:pt idx="10">
                  <c:v>0.56389301634472511</c:v>
                </c:pt>
                <c:pt idx="11">
                  <c:v>0.54420505200594349</c:v>
                </c:pt>
                <c:pt idx="12">
                  <c:v>0.4713967310549777</c:v>
                </c:pt>
                <c:pt idx="13">
                  <c:v>0.56797919762258542</c:v>
                </c:pt>
                <c:pt idx="14">
                  <c:v>0.54197622585438332</c:v>
                </c:pt>
              </c:numCache>
            </c:numRef>
          </c:val>
          <c:extLst>
            <c:ext xmlns:c16="http://schemas.microsoft.com/office/drawing/2014/chart" uri="{C3380CC4-5D6E-409C-BE32-E72D297353CC}">
              <c16:uniqueId val="{00000000-B17D-480E-A6B9-92834B658EB7}"/>
            </c:ext>
          </c:extLst>
        </c:ser>
        <c:dLbls>
          <c:showLegendKey val="0"/>
          <c:showVal val="0"/>
          <c:showCatName val="0"/>
          <c:showSerName val="0"/>
          <c:showPercent val="0"/>
          <c:showBubbleSize val="0"/>
        </c:dLbls>
        <c:gapWidth val="100"/>
        <c:overlap val="-24"/>
        <c:axId val="527013752"/>
        <c:axId val="527008832"/>
      </c:barChart>
      <c:catAx>
        <c:axId val="5270137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tr-TR"/>
          </a:p>
        </c:txPr>
        <c:crossAx val="527008832"/>
        <c:crosses val="autoZero"/>
        <c:auto val="1"/>
        <c:lblAlgn val="ctr"/>
        <c:lblOffset val="100"/>
        <c:noMultiLvlLbl val="0"/>
      </c:catAx>
      <c:valAx>
        <c:axId val="5270088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tr-TR"/>
          </a:p>
        </c:txPr>
        <c:crossAx val="527013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8/6/2019</a:t>
            </a:fld>
            <a:endParaRPr lang="en-US"/>
          </a:p>
        </p:txBody>
      </p:sp>
      <p:sp>
        <p:nvSpPr>
          <p:cNvPr id="4" name="Footer Placeholder 3">
            <a:extLst>
              <a:ext uri="{FF2B5EF4-FFF2-40B4-BE49-F238E27FC236}">
                <a16:creationId xmlns:a16="http://schemas.microsoft.com/office/drawing/2014/main"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C7EF-BEA3-42C8-9B60-142CAF6C3DAE}" type="datetimeFigureOut">
              <a:rPr lang="en-US" smtClean="0"/>
              <a:t>8/6/2019</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03C959-7CCF-482D-BD8C-B0794FB5A3F0}" type="slidenum">
              <a:rPr lang="en-US" smtClean="0"/>
              <a:t>‹#›</a:t>
            </a:fld>
            <a:endParaRPr lang="en-US"/>
          </a:p>
        </p:txBody>
      </p:sp>
    </p:spTree>
    <p:extLst>
      <p:ext uri="{BB962C8B-B14F-4D97-AF65-F5344CB8AC3E}">
        <p14:creationId xmlns:p14="http://schemas.microsoft.com/office/powerpoint/2010/main" val="130240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899394" y="382791"/>
            <a:ext cx="929260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32" r:id="rId10"/>
    <p:sldLayoutId id="2147483745" r:id="rId11"/>
    <p:sldLayoutId id="2147483741" r:id="rId12"/>
    <p:sldLayoutId id="2147483743" r:id="rId13"/>
    <p:sldLayoutId id="2147483744" r:id="rId14"/>
    <p:sldLayoutId id="2147483746" r:id="rId15"/>
    <p:sldLayoutId id="2147483752" r:id="rId16"/>
    <p:sldLayoutId id="2147483751" r:id="rId17"/>
    <p:sldLayoutId id="2147483749" r:id="rId18"/>
    <p:sldLayoutId id="2147483735"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115053" y="72133"/>
            <a:ext cx="12192000" cy="830997"/>
          </a:xfrm>
          <a:prstGeom prst="rect">
            <a:avLst/>
          </a:prstGeom>
          <a:noFill/>
        </p:spPr>
        <p:txBody>
          <a:bodyPr wrap="square" rtlCol="0" anchor="ctr">
            <a:spAutoFit/>
          </a:bodyPr>
          <a:lstStyle/>
          <a:p>
            <a:pPr algn="ctr"/>
            <a:r>
              <a:rPr lang="tr-TR" sz="4800" b="1" dirty="0"/>
              <a:t>Soccer Game </a:t>
            </a:r>
            <a:r>
              <a:rPr lang="en-US" sz="4800" b="1" dirty="0"/>
              <a:t>Outcome</a:t>
            </a:r>
            <a:r>
              <a:rPr lang="tr-TR" sz="4800" b="1" dirty="0"/>
              <a:t> </a:t>
            </a:r>
            <a:r>
              <a:rPr lang="en-US" sz="4800" b="1" dirty="0"/>
              <a:t>Modelling</a:t>
            </a:r>
            <a:endParaRPr lang="ko-KR" altLang="en-US" sz="4800" dirty="0">
              <a:solidFill>
                <a:schemeClr val="tx1">
                  <a:lumMod val="85000"/>
                  <a:lumOff val="15000"/>
                </a:schemeClr>
              </a:solidFill>
              <a:cs typeface="Arial" pitchFamily="34" charset="0"/>
            </a:endParaRPr>
          </a:p>
        </p:txBody>
      </p:sp>
      <p:sp>
        <p:nvSpPr>
          <p:cNvPr id="50" name="Freeform: Shape 49">
            <a:extLst>
              <a:ext uri="{FF2B5EF4-FFF2-40B4-BE49-F238E27FC236}">
                <a16:creationId xmlns:a16="http://schemas.microsoft.com/office/drawing/2014/main" id="{C13162AD-172F-4138-A519-DA52C0A0FBCE}"/>
              </a:ext>
            </a:extLst>
          </p:cNvPr>
          <p:cNvSpPr/>
          <p:nvPr/>
        </p:nvSpPr>
        <p:spPr>
          <a:xfrm rot="18900000">
            <a:off x="4451388" y="1427241"/>
            <a:ext cx="3406600" cy="3406600"/>
          </a:xfrm>
          <a:custGeom>
            <a:avLst/>
            <a:gdLst>
              <a:gd name="connsiteX0" fmla="*/ 3406600 w 3406600"/>
              <a:gd name="connsiteY0" fmla="*/ 0 h 3406600"/>
              <a:gd name="connsiteX1" fmla="*/ 3406600 w 3406600"/>
              <a:gd name="connsiteY1" fmla="*/ 3406600 h 3406600"/>
              <a:gd name="connsiteX2" fmla="*/ 2847806 w 3406600"/>
              <a:gd name="connsiteY2" fmla="*/ 3406600 h 3406600"/>
              <a:gd name="connsiteX3" fmla="*/ 2579775 w 3406600"/>
              <a:gd name="connsiteY3" fmla="*/ 3138569 h 3406600"/>
              <a:gd name="connsiteX4" fmla="*/ 3138569 w 3406600"/>
              <a:gd name="connsiteY4" fmla="*/ 3138569 h 3406600"/>
              <a:gd name="connsiteX5" fmla="*/ 3138569 w 3406600"/>
              <a:gd name="connsiteY5" fmla="*/ 268031 h 3406600"/>
              <a:gd name="connsiteX6" fmla="*/ 268031 w 3406600"/>
              <a:gd name="connsiteY6" fmla="*/ 268031 h 3406600"/>
              <a:gd name="connsiteX7" fmla="*/ 268031 w 3406600"/>
              <a:gd name="connsiteY7" fmla="*/ 826825 h 3406600"/>
              <a:gd name="connsiteX8" fmla="*/ 0 w 3406600"/>
              <a:gd name="connsiteY8" fmla="*/ 558794 h 3406600"/>
              <a:gd name="connsiteX9" fmla="*/ 0 w 3406600"/>
              <a:gd name="connsiteY9" fmla="*/ 0 h 34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600" h="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C5C90B31-AB43-4AA5-B82E-CE89035CD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916" y="1318628"/>
            <a:ext cx="4068618" cy="3271672"/>
          </a:xfrm>
          <a:prstGeom prst="rect">
            <a:avLst/>
          </a:prstGeom>
        </p:spPr>
      </p:pic>
      <p:sp>
        <p:nvSpPr>
          <p:cNvPr id="52" name="Freeform: Shape 51">
            <a:extLst>
              <a:ext uri="{FF2B5EF4-FFF2-40B4-BE49-F238E27FC236}">
                <a16:creationId xmlns:a16="http://schemas.microsoft.com/office/drawing/2014/main" id="{BF2BC4A5-D679-499B-9BE3-4F177893EE9D}"/>
              </a:ext>
            </a:extLst>
          </p:cNvPr>
          <p:cNvSpPr/>
          <p:nvPr/>
        </p:nvSpPr>
        <p:spPr>
          <a:xfrm rot="18900000">
            <a:off x="4574242" y="1723837"/>
            <a:ext cx="3160893" cy="3160893"/>
          </a:xfrm>
          <a:custGeom>
            <a:avLst/>
            <a:gdLst>
              <a:gd name="connsiteX0" fmla="*/ 0 w 3160893"/>
              <a:gd name="connsiteY0" fmla="*/ 0 h 3160893"/>
              <a:gd name="connsiteX1" fmla="*/ 268031 w 3160893"/>
              <a:gd name="connsiteY1" fmla="*/ 268031 h 3160893"/>
              <a:gd name="connsiteX2" fmla="*/ 268031 w 3160893"/>
              <a:gd name="connsiteY2" fmla="*/ 2892862 h 3160893"/>
              <a:gd name="connsiteX3" fmla="*/ 2892862 w 3160893"/>
              <a:gd name="connsiteY3" fmla="*/ 2892862 h 3160893"/>
              <a:gd name="connsiteX4" fmla="*/ 3160893 w 3160893"/>
              <a:gd name="connsiteY4" fmla="*/ 3160893 h 3160893"/>
              <a:gd name="connsiteX5" fmla="*/ 0 w 3160893"/>
              <a:gd name="connsiteY5" fmla="*/ 3160893 h 316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893" h="3160893">
                <a:moveTo>
                  <a:pt x="0" y="0"/>
                </a:moveTo>
                <a:lnTo>
                  <a:pt x="268031" y="268031"/>
                </a:lnTo>
                <a:lnTo>
                  <a:pt x="268031" y="2892862"/>
                </a:lnTo>
                <a:lnTo>
                  <a:pt x="2892862" y="2892862"/>
                </a:lnTo>
                <a:lnTo>
                  <a:pt x="3160893" y="3160893"/>
                </a:lnTo>
                <a:lnTo>
                  <a:pt x="0" y="31608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BD4F1A0B-D4E5-4ABE-AFCC-3BC60836D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948" y="4462463"/>
            <a:ext cx="768633" cy="768633"/>
          </a:xfrm>
          <a:prstGeom prst="rect">
            <a:avLst/>
          </a:prstGeom>
        </p:spPr>
      </p:pic>
      <p:sp>
        <p:nvSpPr>
          <p:cNvPr id="2" name="Metin kutusu 1">
            <a:extLst>
              <a:ext uri="{FF2B5EF4-FFF2-40B4-BE49-F238E27FC236}">
                <a16:creationId xmlns:a16="http://schemas.microsoft.com/office/drawing/2014/main" id="{5ECB80CE-2696-418A-941A-8D4D8445E6C1}"/>
              </a:ext>
            </a:extLst>
          </p:cNvPr>
          <p:cNvSpPr txBox="1"/>
          <p:nvPr/>
        </p:nvSpPr>
        <p:spPr>
          <a:xfrm>
            <a:off x="1391471" y="5752222"/>
            <a:ext cx="10685476" cy="369332"/>
          </a:xfrm>
          <a:prstGeom prst="rect">
            <a:avLst/>
          </a:prstGeom>
          <a:noFill/>
        </p:spPr>
        <p:txBody>
          <a:bodyPr wrap="square" rtlCol="0">
            <a:spAutoFit/>
          </a:bodyPr>
          <a:lstStyle/>
          <a:p>
            <a:r>
              <a:rPr lang="tr-TR" dirty="0"/>
              <a:t>Rıdvan Sözen			Yavuz Selim Uçar		        Mehmet Mücahit Sayar </a:t>
            </a:r>
            <a:endParaRPr lang="en-US" dirty="0"/>
          </a:p>
        </p:txBody>
      </p:sp>
    </p:spTree>
    <p:extLst>
      <p:ext uri="{BB962C8B-B14F-4D97-AF65-F5344CB8AC3E}">
        <p14:creationId xmlns:p14="http://schemas.microsoft.com/office/powerpoint/2010/main" val="318788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Yer Tutucusu 3">
            <a:extLst>
              <a:ext uri="{FF2B5EF4-FFF2-40B4-BE49-F238E27FC236}">
                <a16:creationId xmlns:a16="http://schemas.microsoft.com/office/drawing/2014/main" id="{25F93CB4-181B-4E93-8D21-881231F191C9}"/>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863" r="863"/>
          <a:stretch>
            <a:fillRect/>
          </a:stretch>
        </p:blipFill>
        <p:spPr>
          <a:xfrm>
            <a:off x="0" y="-24129"/>
            <a:ext cx="4163975" cy="4869222"/>
          </a:xfrm>
        </p:spPr>
      </p:pic>
      <p:sp>
        <p:nvSpPr>
          <p:cNvPr id="11" name="Rectangle 10">
            <a:extLst>
              <a:ext uri="{FF2B5EF4-FFF2-40B4-BE49-F238E27FC236}">
                <a16:creationId xmlns:a16="http://schemas.microsoft.com/office/drawing/2014/main" id="{20312CA5-B485-4AD9-A775-C386567CBC8E}"/>
              </a:ext>
            </a:extLst>
          </p:cNvPr>
          <p:cNvSpPr/>
          <p:nvPr/>
        </p:nvSpPr>
        <p:spPr>
          <a:xfrm>
            <a:off x="0" y="4853784"/>
            <a:ext cx="12192000" cy="187416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A403D8-33F3-441E-895D-F0CB01A0FDA9}"/>
              </a:ext>
            </a:extLst>
          </p:cNvPr>
          <p:cNvSpPr txBox="1"/>
          <p:nvPr/>
        </p:nvSpPr>
        <p:spPr>
          <a:xfrm>
            <a:off x="151738" y="5320753"/>
            <a:ext cx="3920796" cy="1277273"/>
          </a:xfrm>
          <a:prstGeom prst="rect">
            <a:avLst/>
          </a:prstGeom>
          <a:noFill/>
        </p:spPr>
        <p:txBody>
          <a:bodyPr wrap="square" rtlCol="0">
            <a:spAutoFit/>
          </a:bodyPr>
          <a:lstStyle/>
          <a:p>
            <a:pPr marL="457200" lvl="1" indent="0">
              <a:buNone/>
            </a:pPr>
            <a:r>
              <a:rPr lang="tr-TR" sz="1100" dirty="0" err="1"/>
              <a:t>We</a:t>
            </a:r>
            <a:r>
              <a:rPr lang="tr-TR" sz="1100" dirty="0"/>
              <a:t> </a:t>
            </a:r>
            <a:r>
              <a:rPr lang="tr-TR" sz="1100" dirty="0" err="1"/>
              <a:t>use</a:t>
            </a:r>
            <a:r>
              <a:rPr lang="tr-TR" sz="1100" dirty="0"/>
              <a:t> </a:t>
            </a:r>
            <a:r>
              <a:rPr lang="tr-TR" sz="1100" dirty="0" err="1"/>
              <a:t>ensemble</a:t>
            </a:r>
            <a:r>
              <a:rPr lang="tr-TR" sz="1100" dirty="0"/>
              <a:t> </a:t>
            </a:r>
            <a:r>
              <a:rPr lang="tr-TR" sz="1100" dirty="0" err="1"/>
              <a:t>approach</a:t>
            </a:r>
            <a:r>
              <a:rPr lang="tr-TR" sz="1100" dirty="0"/>
              <a:t> </a:t>
            </a:r>
            <a:r>
              <a:rPr lang="tr-TR" sz="1100" dirty="0" err="1"/>
              <a:t>which</a:t>
            </a:r>
            <a:r>
              <a:rPr lang="tr-TR" sz="1100" dirty="0"/>
              <a:t> </a:t>
            </a:r>
            <a:r>
              <a:rPr lang="tr-TR" sz="1100" dirty="0" err="1"/>
              <a:t>consist</a:t>
            </a:r>
            <a:r>
              <a:rPr lang="tr-TR" sz="1100" dirty="0"/>
              <a:t> of </a:t>
            </a:r>
            <a:r>
              <a:rPr lang="tr-TR" sz="1100" dirty="0" err="1"/>
              <a:t>superwised</a:t>
            </a:r>
            <a:r>
              <a:rPr lang="tr-TR" sz="1100" dirty="0"/>
              <a:t> </a:t>
            </a:r>
            <a:r>
              <a:rPr lang="tr-TR" sz="1100" dirty="0" err="1"/>
              <a:t>learning</a:t>
            </a:r>
            <a:r>
              <a:rPr lang="tr-TR" sz="1100" dirty="0"/>
              <a:t> meta </a:t>
            </a:r>
            <a:r>
              <a:rPr lang="tr-TR" sz="1100" dirty="0" err="1"/>
              <a:t>algorithms</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aggregating</a:t>
            </a:r>
            <a:r>
              <a:rPr lang="tr-TR" sz="1100" dirty="0"/>
              <a:t>  </a:t>
            </a:r>
            <a:r>
              <a:rPr lang="tr-TR" sz="1100" dirty="0" err="1"/>
              <a:t>individual</a:t>
            </a:r>
            <a:r>
              <a:rPr lang="tr-TR" sz="1100" dirty="0"/>
              <a:t> </a:t>
            </a:r>
            <a:r>
              <a:rPr lang="tr-TR" sz="1100" dirty="0" err="1"/>
              <a:t>learning</a:t>
            </a:r>
            <a:r>
              <a:rPr lang="tr-TR" sz="1100" dirty="0"/>
              <a:t> </a:t>
            </a:r>
            <a:r>
              <a:rPr lang="tr-TR" sz="1100" dirty="0" err="1"/>
              <a:t>algorithms</a:t>
            </a:r>
            <a:r>
              <a:rPr lang="tr-TR" sz="1100" dirty="0"/>
              <a:t> </a:t>
            </a:r>
            <a:r>
              <a:rPr lang="tr-TR" sz="1100" dirty="0" err="1"/>
              <a:t>to</a:t>
            </a:r>
            <a:r>
              <a:rPr lang="tr-TR" sz="1100" dirty="0"/>
              <a:t> </a:t>
            </a:r>
            <a:r>
              <a:rPr lang="tr-TR" sz="1100" dirty="0" err="1"/>
              <a:t>lower</a:t>
            </a:r>
            <a:r>
              <a:rPr lang="tr-TR" sz="1100" dirty="0"/>
              <a:t> </a:t>
            </a:r>
            <a:r>
              <a:rPr lang="tr-TR" sz="1100" dirty="0" err="1"/>
              <a:t>their</a:t>
            </a:r>
            <a:r>
              <a:rPr lang="tr-TR" sz="1100" dirty="0"/>
              <a:t> </a:t>
            </a:r>
            <a:r>
              <a:rPr lang="tr-TR" sz="1100" dirty="0" err="1"/>
              <a:t>variance</a:t>
            </a:r>
            <a:r>
              <a:rPr lang="tr-TR" sz="1100" dirty="0"/>
              <a:t> </a:t>
            </a:r>
            <a:r>
              <a:rPr lang="tr-TR" sz="1100" dirty="0" err="1"/>
              <a:t>error</a:t>
            </a:r>
            <a:r>
              <a:rPr lang="tr-TR" sz="1100" dirty="0"/>
              <a:t> </a:t>
            </a:r>
            <a:r>
              <a:rPr lang="tr-TR" sz="1100" dirty="0" err="1"/>
              <a:t>source</a:t>
            </a:r>
            <a:r>
              <a:rPr lang="tr-TR" sz="1100" dirty="0"/>
              <a:t> </a:t>
            </a:r>
            <a:r>
              <a:rPr lang="tr-TR" sz="1100" dirty="0" err="1"/>
              <a:t>or</a:t>
            </a:r>
            <a:r>
              <a:rPr lang="tr-TR" sz="1100" dirty="0"/>
              <a:t> </a:t>
            </a:r>
            <a:r>
              <a:rPr lang="tr-TR" sz="1100" dirty="0" err="1"/>
              <a:t>by</a:t>
            </a:r>
            <a:r>
              <a:rPr lang="tr-TR" sz="1100" dirty="0"/>
              <a:t> </a:t>
            </a:r>
            <a:r>
              <a:rPr lang="tr-TR" sz="1100" dirty="0" err="1"/>
              <a:t>boosting</a:t>
            </a:r>
            <a:r>
              <a:rPr lang="tr-TR" sz="1100" dirty="0"/>
              <a:t> </a:t>
            </a:r>
            <a:r>
              <a:rPr lang="tr-TR" sz="1100" dirty="0" err="1"/>
              <a:t>sequantially</a:t>
            </a:r>
            <a:r>
              <a:rPr lang="tr-TR" sz="1100" dirty="0"/>
              <a:t> </a:t>
            </a:r>
            <a:r>
              <a:rPr lang="tr-TR" sz="1100" dirty="0" err="1"/>
              <a:t>built</a:t>
            </a:r>
            <a:r>
              <a:rPr lang="tr-TR" sz="1100" dirty="0"/>
              <a:t> </a:t>
            </a:r>
            <a:r>
              <a:rPr lang="tr-TR" sz="1100" dirty="0" err="1"/>
              <a:t>once</a:t>
            </a:r>
            <a:r>
              <a:rPr lang="tr-TR" sz="1100" dirty="0"/>
              <a:t> </a:t>
            </a:r>
            <a:r>
              <a:rPr lang="tr-TR" sz="1100" dirty="0" err="1"/>
              <a:t>to</a:t>
            </a:r>
            <a:r>
              <a:rPr lang="tr-TR" sz="1100" dirty="0"/>
              <a:t> </a:t>
            </a:r>
            <a:r>
              <a:rPr lang="tr-TR" sz="1100" dirty="0" err="1"/>
              <a:t>simultaneously</a:t>
            </a:r>
            <a:r>
              <a:rPr lang="tr-TR" sz="1100" dirty="0"/>
              <a:t> </a:t>
            </a:r>
            <a:r>
              <a:rPr lang="tr-TR" sz="1100" dirty="0" err="1"/>
              <a:t>lower</a:t>
            </a:r>
            <a:r>
              <a:rPr lang="tr-TR" sz="1100" dirty="0"/>
              <a:t> </a:t>
            </a:r>
            <a:r>
              <a:rPr lang="tr-TR" sz="1100" dirty="0" err="1"/>
              <a:t>their</a:t>
            </a:r>
            <a:r>
              <a:rPr lang="tr-TR" sz="1100" dirty="0"/>
              <a:t> </a:t>
            </a:r>
            <a:r>
              <a:rPr lang="tr-TR" sz="1100" dirty="0" err="1"/>
              <a:t>squared</a:t>
            </a:r>
            <a:r>
              <a:rPr lang="tr-TR" sz="1100" dirty="0"/>
              <a:t> </a:t>
            </a:r>
            <a:r>
              <a:rPr lang="tr-TR" sz="1100" dirty="0" err="1"/>
              <a:t>biased</a:t>
            </a:r>
            <a:r>
              <a:rPr lang="tr-TR" sz="1100" dirty="0"/>
              <a:t> </a:t>
            </a:r>
            <a:r>
              <a:rPr lang="tr-TR" sz="1100" dirty="0" err="1"/>
              <a:t>error</a:t>
            </a:r>
            <a:r>
              <a:rPr lang="tr-TR" sz="1100" dirty="0"/>
              <a:t> </a:t>
            </a:r>
            <a:r>
              <a:rPr lang="tr-TR" sz="1100" dirty="0" err="1"/>
              <a:t>and</a:t>
            </a:r>
            <a:r>
              <a:rPr lang="tr-TR" sz="1100" dirty="0"/>
              <a:t> </a:t>
            </a:r>
            <a:r>
              <a:rPr lang="tr-TR" sz="1100" dirty="0" err="1"/>
              <a:t>variance</a:t>
            </a:r>
            <a:r>
              <a:rPr lang="tr-TR" sz="1100" dirty="0"/>
              <a:t> </a:t>
            </a:r>
            <a:r>
              <a:rPr lang="tr-TR" sz="1100" dirty="0" err="1"/>
              <a:t>error</a:t>
            </a:r>
            <a:r>
              <a:rPr lang="tr-TR" sz="1100" dirty="0"/>
              <a:t> </a:t>
            </a:r>
            <a:r>
              <a:rPr lang="tr-TR" sz="1100" dirty="0" err="1"/>
              <a:t>sources</a:t>
            </a:r>
            <a:r>
              <a:rPr lang="tr-TR" sz="1100" dirty="0"/>
              <a:t>.</a:t>
            </a:r>
          </a:p>
        </p:txBody>
      </p:sp>
      <p:sp>
        <p:nvSpPr>
          <p:cNvPr id="13" name="TextBox 12">
            <a:extLst>
              <a:ext uri="{FF2B5EF4-FFF2-40B4-BE49-F238E27FC236}">
                <a16:creationId xmlns:a16="http://schemas.microsoft.com/office/drawing/2014/main" id="{BB57A916-E87F-4592-91AC-D5D1B526D539}"/>
              </a:ext>
            </a:extLst>
          </p:cNvPr>
          <p:cNvSpPr txBox="1"/>
          <p:nvPr/>
        </p:nvSpPr>
        <p:spPr>
          <a:xfrm>
            <a:off x="4118255" y="5320753"/>
            <a:ext cx="3640512" cy="1277273"/>
          </a:xfrm>
          <a:prstGeom prst="rect">
            <a:avLst/>
          </a:prstGeom>
          <a:noFill/>
        </p:spPr>
        <p:txBody>
          <a:bodyPr wrap="square" rtlCol="0">
            <a:spAutoFit/>
          </a:bodyPr>
          <a:lstStyle/>
          <a:p>
            <a:pPr marL="457200" lvl="1" indent="0">
              <a:buNone/>
            </a:pPr>
            <a:r>
              <a:rPr lang="tr-TR" sz="1100" dirty="0" err="1"/>
              <a:t>We</a:t>
            </a:r>
            <a:r>
              <a:rPr lang="tr-TR" sz="1100" dirty="0"/>
              <a:t> </a:t>
            </a:r>
            <a:r>
              <a:rPr lang="tr-TR" sz="1100" dirty="0" err="1"/>
              <a:t>use</a:t>
            </a:r>
            <a:r>
              <a:rPr lang="tr-TR" sz="1100" dirty="0"/>
              <a:t> </a:t>
            </a:r>
            <a:r>
              <a:rPr lang="tr-TR" sz="1100" dirty="0" err="1"/>
              <a:t>multi-layer</a:t>
            </a:r>
            <a:r>
              <a:rPr lang="tr-TR" sz="1100" dirty="0"/>
              <a:t> </a:t>
            </a:r>
            <a:r>
              <a:rPr lang="tr-TR" sz="1100" dirty="0" err="1"/>
              <a:t>perceptron</a:t>
            </a:r>
            <a:r>
              <a:rPr lang="tr-TR" sz="1100" dirty="0"/>
              <a:t> </a:t>
            </a:r>
            <a:r>
              <a:rPr lang="tr-TR" sz="1100" dirty="0" err="1"/>
              <a:t>method</a:t>
            </a:r>
            <a:r>
              <a:rPr lang="tr-TR" sz="1100" dirty="0"/>
              <a:t> </a:t>
            </a:r>
            <a:r>
              <a:rPr lang="tr-TR" sz="1100" dirty="0" err="1"/>
              <a:t>which</a:t>
            </a:r>
            <a:r>
              <a:rPr lang="tr-TR" sz="1100" dirty="0"/>
              <a:t> </a:t>
            </a:r>
            <a:r>
              <a:rPr lang="tr-TR" sz="1100" dirty="0" err="1"/>
              <a:t>consists</a:t>
            </a:r>
            <a:r>
              <a:rPr lang="tr-TR" sz="1100" dirty="0"/>
              <a:t> of </a:t>
            </a:r>
            <a:r>
              <a:rPr lang="tr-TR" sz="1100" dirty="0" err="1"/>
              <a:t>superwised</a:t>
            </a:r>
            <a:r>
              <a:rPr lang="tr-TR" sz="1100" dirty="0"/>
              <a:t> network </a:t>
            </a:r>
            <a:r>
              <a:rPr lang="tr-TR" sz="1100" dirty="0" err="1"/>
              <a:t>based</a:t>
            </a:r>
            <a:r>
              <a:rPr lang="tr-TR" sz="1100" dirty="0"/>
              <a:t> on </a:t>
            </a:r>
            <a:r>
              <a:rPr lang="tr-TR" sz="1100" dirty="0" err="1"/>
              <a:t>learning</a:t>
            </a:r>
            <a:r>
              <a:rPr lang="tr-TR" sz="1100" dirty="0"/>
              <a:t> </a:t>
            </a:r>
            <a:r>
              <a:rPr lang="tr-TR" sz="1100" dirty="0" err="1"/>
              <a:t>algorithms</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dynamically</a:t>
            </a:r>
            <a:r>
              <a:rPr lang="tr-TR" sz="1100" dirty="0"/>
              <a:t> </a:t>
            </a:r>
            <a:r>
              <a:rPr lang="tr-TR" sz="1100" dirty="0" err="1"/>
              <a:t>processing</a:t>
            </a:r>
            <a:r>
              <a:rPr lang="tr-TR" sz="1100" dirty="0"/>
              <a:t> </a:t>
            </a:r>
            <a:r>
              <a:rPr lang="tr-TR" sz="1100" dirty="0" err="1"/>
              <a:t>output</a:t>
            </a:r>
            <a:r>
              <a:rPr lang="tr-TR" sz="1100" dirty="0"/>
              <a:t> </a:t>
            </a:r>
            <a:r>
              <a:rPr lang="tr-TR" sz="1100" dirty="0" err="1"/>
              <a:t>target</a:t>
            </a:r>
            <a:r>
              <a:rPr lang="tr-TR" sz="1100" dirty="0"/>
              <a:t> </a:t>
            </a:r>
            <a:r>
              <a:rPr lang="tr-TR" sz="1100" dirty="0" err="1"/>
              <a:t>and</a:t>
            </a:r>
            <a:r>
              <a:rPr lang="tr-TR" sz="1100" dirty="0"/>
              <a:t> </a:t>
            </a:r>
            <a:r>
              <a:rPr lang="tr-TR" sz="1100" dirty="0" err="1"/>
              <a:t>imput</a:t>
            </a:r>
            <a:r>
              <a:rPr lang="tr-TR" sz="1100" dirty="0"/>
              <a:t> </a:t>
            </a:r>
            <a:r>
              <a:rPr lang="tr-TR" sz="1100" dirty="0" err="1"/>
              <a:t>predictors</a:t>
            </a:r>
            <a:r>
              <a:rPr lang="tr-TR" sz="1100" dirty="0"/>
              <a:t> data </a:t>
            </a:r>
            <a:r>
              <a:rPr lang="tr-TR" sz="1100" dirty="0" err="1"/>
              <a:t>through</a:t>
            </a:r>
            <a:r>
              <a:rPr lang="tr-TR" sz="1100" dirty="0"/>
              <a:t> </a:t>
            </a:r>
            <a:r>
              <a:rPr lang="tr-TR" sz="1100" dirty="0" err="1"/>
              <a:t>multi-layer</a:t>
            </a:r>
            <a:r>
              <a:rPr lang="tr-TR" sz="1100" dirty="0"/>
              <a:t> network of </a:t>
            </a:r>
            <a:r>
              <a:rPr lang="tr-TR" sz="1100" dirty="0" err="1"/>
              <a:t>optimally</a:t>
            </a:r>
            <a:r>
              <a:rPr lang="tr-TR" sz="1100" dirty="0"/>
              <a:t> </a:t>
            </a:r>
            <a:r>
              <a:rPr lang="tr-TR" sz="1100" dirty="0" err="1"/>
              <a:t>weighted</a:t>
            </a:r>
            <a:r>
              <a:rPr lang="tr-TR" sz="1100" dirty="0"/>
              <a:t> </a:t>
            </a:r>
            <a:r>
              <a:rPr lang="tr-TR" sz="1100" dirty="0" err="1"/>
              <a:t>connections</a:t>
            </a:r>
            <a:r>
              <a:rPr lang="tr-TR" sz="1100" dirty="0"/>
              <a:t> of </a:t>
            </a:r>
            <a:r>
              <a:rPr lang="tr-TR" sz="1100" dirty="0" err="1"/>
              <a:t>nodes</a:t>
            </a:r>
            <a:r>
              <a:rPr lang="tr-TR" sz="1100" dirty="0"/>
              <a:t>.</a:t>
            </a:r>
          </a:p>
        </p:txBody>
      </p:sp>
      <p:sp>
        <p:nvSpPr>
          <p:cNvPr id="14" name="TextBox 13">
            <a:extLst>
              <a:ext uri="{FF2B5EF4-FFF2-40B4-BE49-F238E27FC236}">
                <a16:creationId xmlns:a16="http://schemas.microsoft.com/office/drawing/2014/main" id="{60E6D411-FC8E-424B-916D-983236C36F2A}"/>
              </a:ext>
            </a:extLst>
          </p:cNvPr>
          <p:cNvSpPr txBox="1"/>
          <p:nvPr/>
        </p:nvSpPr>
        <p:spPr>
          <a:xfrm>
            <a:off x="8604392" y="5320753"/>
            <a:ext cx="2741983" cy="1277273"/>
          </a:xfrm>
          <a:prstGeom prst="rect">
            <a:avLst/>
          </a:prstGeom>
          <a:noFill/>
        </p:spPr>
        <p:txBody>
          <a:bodyPr wrap="square" rtlCol="0">
            <a:spAutoFit/>
          </a:bodyPr>
          <a:lstStyle/>
          <a:p>
            <a:pPr marL="457200" lvl="1" indent="0">
              <a:buNone/>
            </a:pPr>
            <a:r>
              <a:rPr lang="tr-TR" sz="1100" dirty="0" err="1"/>
              <a:t>It</a:t>
            </a:r>
            <a:r>
              <a:rPr lang="tr-TR" sz="1100" dirty="0"/>
              <a:t> </a:t>
            </a:r>
            <a:r>
              <a:rPr lang="tr-TR" sz="1100" dirty="0" err="1"/>
              <a:t>consists</a:t>
            </a:r>
            <a:r>
              <a:rPr lang="tr-TR" sz="1100" dirty="0"/>
              <a:t> of </a:t>
            </a:r>
            <a:r>
              <a:rPr lang="tr-TR" sz="1100" dirty="0" err="1"/>
              <a:t>superwised</a:t>
            </a:r>
            <a:r>
              <a:rPr lang="tr-TR" sz="1100" dirty="0"/>
              <a:t> </a:t>
            </a:r>
            <a:r>
              <a:rPr lang="tr-TR" sz="1100" dirty="0" err="1"/>
              <a:t>boundary</a:t>
            </a:r>
            <a:r>
              <a:rPr lang="tr-TR" sz="1100" dirty="0"/>
              <a:t> </a:t>
            </a:r>
            <a:r>
              <a:rPr lang="tr-TR" sz="1100" dirty="0" err="1"/>
              <a:t>based</a:t>
            </a:r>
            <a:r>
              <a:rPr lang="tr-TR" sz="1100" dirty="0"/>
              <a:t> </a:t>
            </a:r>
            <a:r>
              <a:rPr lang="tr-TR" sz="1100" dirty="0" err="1"/>
              <a:t>learning</a:t>
            </a:r>
            <a:r>
              <a:rPr lang="tr-TR" sz="1100" dirty="0"/>
              <a:t> </a:t>
            </a:r>
            <a:r>
              <a:rPr lang="tr-TR" sz="1100" dirty="0" err="1"/>
              <a:t>algorithm</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seperating</a:t>
            </a:r>
            <a:r>
              <a:rPr lang="tr-TR" sz="1100" dirty="0"/>
              <a:t> </a:t>
            </a:r>
            <a:r>
              <a:rPr lang="tr-TR" sz="1100" dirty="0" err="1"/>
              <a:t>output</a:t>
            </a:r>
            <a:r>
              <a:rPr lang="tr-TR" sz="1100" dirty="0"/>
              <a:t> </a:t>
            </a:r>
            <a:r>
              <a:rPr lang="tr-TR" sz="1100" dirty="0" err="1"/>
              <a:t>target</a:t>
            </a:r>
            <a:r>
              <a:rPr lang="tr-TR" sz="1100" dirty="0"/>
              <a:t> </a:t>
            </a:r>
            <a:r>
              <a:rPr lang="tr-TR" sz="1100" dirty="0" err="1"/>
              <a:t>and</a:t>
            </a:r>
            <a:r>
              <a:rPr lang="tr-TR" sz="1100" dirty="0"/>
              <a:t> </a:t>
            </a:r>
            <a:r>
              <a:rPr lang="tr-TR" sz="1100" dirty="0" err="1"/>
              <a:t>input</a:t>
            </a:r>
            <a:r>
              <a:rPr lang="tr-TR" sz="1100" dirty="0"/>
              <a:t> </a:t>
            </a:r>
            <a:r>
              <a:rPr lang="tr-TR" sz="1100" dirty="0" err="1"/>
              <a:t>predictor</a:t>
            </a:r>
            <a:r>
              <a:rPr lang="tr-TR" sz="1100" dirty="0"/>
              <a:t> </a:t>
            </a:r>
            <a:r>
              <a:rPr lang="tr-TR" sz="1100" dirty="0" err="1"/>
              <a:t>features</a:t>
            </a:r>
            <a:r>
              <a:rPr lang="tr-TR" sz="1100" dirty="0"/>
              <a:t> data </a:t>
            </a:r>
            <a:r>
              <a:rPr lang="tr-TR" sz="1100" dirty="0" err="1"/>
              <a:t>into</a:t>
            </a:r>
            <a:r>
              <a:rPr lang="tr-TR" sz="1100" dirty="0"/>
              <a:t> optimal </a:t>
            </a:r>
            <a:r>
              <a:rPr lang="tr-TR" sz="1100" dirty="0" err="1"/>
              <a:t>hiperplanes</a:t>
            </a:r>
            <a:r>
              <a:rPr lang="tr-TR" sz="1100" dirty="0"/>
              <a:t>.</a:t>
            </a:r>
          </a:p>
        </p:txBody>
      </p:sp>
      <p:sp>
        <p:nvSpPr>
          <p:cNvPr id="15" name="Rectangle 14">
            <a:extLst>
              <a:ext uri="{FF2B5EF4-FFF2-40B4-BE49-F238E27FC236}">
                <a16:creationId xmlns:a16="http://schemas.microsoft.com/office/drawing/2014/main" id="{99C91D96-8E77-492E-9696-ECE95E657B56}"/>
              </a:ext>
            </a:extLst>
          </p:cNvPr>
          <p:cNvSpPr/>
          <p:nvPr/>
        </p:nvSpPr>
        <p:spPr>
          <a:xfrm>
            <a:off x="4118254" y="5235117"/>
            <a:ext cx="4572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84180D-CE23-4D61-A4BE-BC8FCB91094D}"/>
              </a:ext>
            </a:extLst>
          </p:cNvPr>
          <p:cNvSpPr/>
          <p:nvPr/>
        </p:nvSpPr>
        <p:spPr>
          <a:xfrm>
            <a:off x="8007767" y="5235117"/>
            <a:ext cx="4572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A1EC4D3-85EE-4A72-90C3-D52CA7431427}"/>
              </a:ext>
            </a:extLst>
          </p:cNvPr>
          <p:cNvSpPr txBox="1"/>
          <p:nvPr/>
        </p:nvSpPr>
        <p:spPr>
          <a:xfrm>
            <a:off x="2878021" y="3324504"/>
            <a:ext cx="4578841" cy="1569660"/>
          </a:xfrm>
          <a:prstGeom prst="rect">
            <a:avLst/>
          </a:prstGeom>
          <a:noFill/>
        </p:spPr>
        <p:txBody>
          <a:bodyPr wrap="square" rtlCol="0" anchor="ctr">
            <a:spAutoFit/>
          </a:bodyPr>
          <a:lstStyle/>
          <a:p>
            <a:pPr algn="r"/>
            <a:r>
              <a:rPr lang="en-US" altLang="ko-KR" sz="4800" b="1" dirty="0">
                <a:solidFill>
                  <a:schemeClr val="bg1"/>
                </a:solidFill>
                <a:cs typeface="Arial" pitchFamily="34" charset="0"/>
              </a:rPr>
              <a:t>AWESOME</a:t>
            </a:r>
          </a:p>
          <a:p>
            <a:pPr algn="r"/>
            <a:r>
              <a:rPr lang="en-GB" altLang="ko-KR" sz="4800" b="1" dirty="0">
                <a:solidFill>
                  <a:schemeClr val="bg1"/>
                </a:solidFill>
                <a:cs typeface="Arial" pitchFamily="34" charset="0"/>
              </a:rPr>
              <a:t>S</a:t>
            </a:r>
            <a:r>
              <a:rPr lang="en-US" altLang="ko-KR" sz="4800" b="1" dirty="0">
                <a:solidFill>
                  <a:schemeClr val="bg1"/>
                </a:solidFill>
                <a:cs typeface="Arial" pitchFamily="34" charset="0"/>
              </a:rPr>
              <a:t>LIDE</a:t>
            </a:r>
            <a:endParaRPr lang="ko-KR" altLang="en-US" sz="4800" b="1" dirty="0">
              <a:solidFill>
                <a:schemeClr val="bg1"/>
              </a:solidFill>
              <a:cs typeface="Arial" pitchFamily="34" charset="0"/>
            </a:endParaRPr>
          </a:p>
        </p:txBody>
      </p:sp>
      <p:sp>
        <p:nvSpPr>
          <p:cNvPr id="18" name="TextBox 17">
            <a:extLst>
              <a:ext uri="{FF2B5EF4-FFF2-40B4-BE49-F238E27FC236}">
                <a16:creationId xmlns:a16="http://schemas.microsoft.com/office/drawing/2014/main" id="{5AB3B64E-DF56-4781-B503-DA2204F0A592}"/>
              </a:ext>
            </a:extLst>
          </p:cNvPr>
          <p:cNvSpPr txBox="1"/>
          <p:nvPr/>
        </p:nvSpPr>
        <p:spPr>
          <a:xfrm>
            <a:off x="775672" y="4377486"/>
            <a:ext cx="3060833" cy="261610"/>
          </a:xfrm>
          <a:prstGeom prst="rect">
            <a:avLst/>
          </a:prstGeom>
          <a:noFill/>
        </p:spPr>
        <p:txBody>
          <a:bodyPr wrap="square" rtlCol="0" anchor="ctr">
            <a:spAutoFit/>
          </a:bodyPr>
          <a:lstStyle/>
          <a:p>
            <a:r>
              <a:rPr lang="en-US" altLang="ko-KR" sz="1100" dirty="0">
                <a:solidFill>
                  <a:schemeClr val="bg1"/>
                </a:solidFill>
                <a:cs typeface="Arial" pitchFamily="34" charset="0"/>
              </a:rPr>
              <a:t>PEDIT.</a:t>
            </a:r>
            <a:endParaRPr lang="ko-KR" altLang="en-US" sz="1100" dirty="0">
              <a:solidFill>
                <a:schemeClr val="bg1"/>
              </a:solidFill>
              <a:cs typeface="Arial" pitchFamily="34" charset="0"/>
            </a:endParaRPr>
          </a:p>
        </p:txBody>
      </p:sp>
      <p:sp>
        <p:nvSpPr>
          <p:cNvPr id="19" name="TextBox 18">
            <a:extLst>
              <a:ext uri="{FF2B5EF4-FFF2-40B4-BE49-F238E27FC236}">
                <a16:creationId xmlns:a16="http://schemas.microsoft.com/office/drawing/2014/main" id="{AF13C8A4-D9A3-4763-BC27-72D626CC6464}"/>
              </a:ext>
            </a:extLst>
          </p:cNvPr>
          <p:cNvSpPr txBox="1"/>
          <p:nvPr/>
        </p:nvSpPr>
        <p:spPr>
          <a:xfrm>
            <a:off x="775672" y="3716692"/>
            <a:ext cx="3060834" cy="461665"/>
          </a:xfrm>
          <a:prstGeom prst="rect">
            <a:avLst/>
          </a:prstGeom>
          <a:noFill/>
        </p:spPr>
        <p:txBody>
          <a:bodyPr wrap="square" rtlCol="0" anchor="ctr">
            <a:spAutoFit/>
          </a:bodyPr>
          <a:lstStyle/>
          <a:p>
            <a:r>
              <a:rPr lang="en-US" altLang="ko-KR" sz="2400" dirty="0">
                <a:solidFill>
                  <a:schemeClr val="bg1"/>
                </a:solidFill>
                <a:cs typeface="Arial" pitchFamily="34" charset="0"/>
              </a:rPr>
              <a:t> </a:t>
            </a:r>
            <a:endParaRPr lang="ko-KR" altLang="en-US" sz="2400" dirty="0">
              <a:solidFill>
                <a:schemeClr val="bg1"/>
              </a:solidFill>
              <a:cs typeface="Arial" pitchFamily="34" charset="0"/>
            </a:endParaRPr>
          </a:p>
        </p:txBody>
      </p:sp>
      <p:sp>
        <p:nvSpPr>
          <p:cNvPr id="20" name="TextBox 5">
            <a:extLst>
              <a:ext uri="{FF2B5EF4-FFF2-40B4-BE49-F238E27FC236}">
                <a16:creationId xmlns:a16="http://schemas.microsoft.com/office/drawing/2014/main" id="{108FD601-4F6D-49F5-9203-AC6AAF3DB83F}"/>
              </a:ext>
            </a:extLst>
          </p:cNvPr>
          <p:cNvSpPr txBox="1"/>
          <p:nvPr/>
        </p:nvSpPr>
        <p:spPr>
          <a:xfrm>
            <a:off x="979178" y="4889854"/>
            <a:ext cx="2087902" cy="369332"/>
          </a:xfrm>
          <a:prstGeom prst="rect">
            <a:avLst/>
          </a:prstGeom>
          <a:noFill/>
        </p:spPr>
        <p:txBody>
          <a:bodyPr wrap="square" rtlCol="0">
            <a:spAutoFit/>
          </a:bodyPr>
          <a:lstStyle/>
          <a:p>
            <a:pPr algn="ctr"/>
            <a:r>
              <a:rPr lang="tr-TR" b="1" dirty="0" err="1"/>
              <a:t>XGBoost</a:t>
            </a:r>
            <a:endParaRPr lang="tr-TR" b="1" dirty="0"/>
          </a:p>
        </p:txBody>
      </p:sp>
      <p:sp>
        <p:nvSpPr>
          <p:cNvPr id="21" name="TextBox 9">
            <a:extLst>
              <a:ext uri="{FF2B5EF4-FFF2-40B4-BE49-F238E27FC236}">
                <a16:creationId xmlns:a16="http://schemas.microsoft.com/office/drawing/2014/main" id="{AF69AA4A-210A-445B-A7E8-3C7CEC845492}"/>
              </a:ext>
            </a:extLst>
          </p:cNvPr>
          <p:cNvSpPr txBox="1"/>
          <p:nvPr/>
        </p:nvSpPr>
        <p:spPr>
          <a:xfrm>
            <a:off x="4927426" y="4790719"/>
            <a:ext cx="2087902" cy="646331"/>
          </a:xfrm>
          <a:prstGeom prst="rect">
            <a:avLst/>
          </a:prstGeom>
          <a:noFill/>
        </p:spPr>
        <p:txBody>
          <a:bodyPr wrap="square" rtlCol="0">
            <a:spAutoFit/>
          </a:bodyPr>
          <a:lstStyle/>
          <a:p>
            <a:pPr algn="ctr"/>
            <a:r>
              <a:rPr lang="tr-TR" b="1" dirty="0" err="1"/>
              <a:t>Artificial</a:t>
            </a:r>
            <a:r>
              <a:rPr lang="tr-TR" b="1" dirty="0"/>
              <a:t> </a:t>
            </a:r>
            <a:r>
              <a:rPr lang="tr-TR" b="1" dirty="0" err="1"/>
              <a:t>Neural</a:t>
            </a:r>
            <a:r>
              <a:rPr lang="tr-TR" b="1" dirty="0"/>
              <a:t> Network</a:t>
            </a:r>
          </a:p>
        </p:txBody>
      </p:sp>
      <p:sp>
        <p:nvSpPr>
          <p:cNvPr id="22" name="TextBox 13">
            <a:extLst>
              <a:ext uri="{FF2B5EF4-FFF2-40B4-BE49-F238E27FC236}">
                <a16:creationId xmlns:a16="http://schemas.microsoft.com/office/drawing/2014/main" id="{2430BAD3-277C-4A7A-9696-D9C8C2B22FC3}"/>
              </a:ext>
            </a:extLst>
          </p:cNvPr>
          <p:cNvSpPr txBox="1"/>
          <p:nvPr/>
        </p:nvSpPr>
        <p:spPr>
          <a:xfrm>
            <a:off x="8931432" y="4764103"/>
            <a:ext cx="2087902" cy="646331"/>
          </a:xfrm>
          <a:prstGeom prst="rect">
            <a:avLst/>
          </a:prstGeom>
          <a:noFill/>
        </p:spPr>
        <p:txBody>
          <a:bodyPr wrap="square" rtlCol="0">
            <a:spAutoFit/>
          </a:bodyPr>
          <a:lstStyle/>
          <a:p>
            <a:pPr algn="ctr"/>
            <a:r>
              <a:rPr lang="tr-TR" b="1" dirty="0" err="1"/>
              <a:t>Support</a:t>
            </a:r>
            <a:r>
              <a:rPr lang="tr-TR" b="1" dirty="0"/>
              <a:t> </a:t>
            </a:r>
            <a:r>
              <a:rPr lang="tr-TR" b="1" dirty="0" err="1"/>
              <a:t>Vector</a:t>
            </a:r>
            <a:r>
              <a:rPr lang="tr-TR" b="1" dirty="0"/>
              <a:t> Machine</a:t>
            </a:r>
          </a:p>
        </p:txBody>
      </p:sp>
      <p:pic>
        <p:nvPicPr>
          <p:cNvPr id="6" name="Resim 5">
            <a:extLst>
              <a:ext uri="{FF2B5EF4-FFF2-40B4-BE49-F238E27FC236}">
                <a16:creationId xmlns:a16="http://schemas.microsoft.com/office/drawing/2014/main" id="{0BC6D931-2E9E-40C6-B34F-636910F84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546" y="-1"/>
            <a:ext cx="3844222" cy="4815151"/>
          </a:xfrm>
          <a:prstGeom prst="rect">
            <a:avLst/>
          </a:prstGeom>
        </p:spPr>
      </p:pic>
      <p:pic>
        <p:nvPicPr>
          <p:cNvPr id="2" name="Resim 1">
            <a:extLst>
              <a:ext uri="{FF2B5EF4-FFF2-40B4-BE49-F238E27FC236}">
                <a16:creationId xmlns:a16="http://schemas.microsoft.com/office/drawing/2014/main" id="{F5B7D172-76C6-451D-A2AA-787A44EC6296}"/>
              </a:ext>
            </a:extLst>
          </p:cNvPr>
          <p:cNvPicPr>
            <a:picLocks noChangeAspect="1"/>
          </p:cNvPicPr>
          <p:nvPr/>
        </p:nvPicPr>
        <p:blipFill>
          <a:blip r:embed="rId4"/>
          <a:stretch>
            <a:fillRect/>
          </a:stretch>
        </p:blipFill>
        <p:spPr>
          <a:xfrm>
            <a:off x="8197702" y="404037"/>
            <a:ext cx="3763926" cy="3973449"/>
          </a:xfrm>
          <a:prstGeom prst="rect">
            <a:avLst/>
          </a:prstGeom>
        </p:spPr>
      </p:pic>
    </p:spTree>
    <p:extLst>
      <p:ext uri="{BB962C8B-B14F-4D97-AF65-F5344CB8AC3E}">
        <p14:creationId xmlns:p14="http://schemas.microsoft.com/office/powerpoint/2010/main" val="219275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gular Pentagon 7">
            <a:extLst>
              <a:ext uri="{FF2B5EF4-FFF2-40B4-BE49-F238E27FC236}">
                <a16:creationId xmlns:a16="http://schemas.microsoft.com/office/drawing/2014/main" id="{DC6C713B-DE05-4BF8-88C2-449B918214F1}"/>
              </a:ext>
            </a:extLst>
          </p:cNvPr>
          <p:cNvSpPr/>
          <p:nvPr/>
        </p:nvSpPr>
        <p:spPr>
          <a:xfrm>
            <a:off x="5375984" y="2417585"/>
            <a:ext cx="1440030" cy="1371457"/>
          </a:xfrm>
          <a:prstGeom prst="pentagon">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wn Arrow 2">
            <a:extLst>
              <a:ext uri="{FF2B5EF4-FFF2-40B4-BE49-F238E27FC236}">
                <a16:creationId xmlns:a16="http://schemas.microsoft.com/office/drawing/2014/main" id="{00B8BCFF-2A14-4867-B8E0-26C9CF0AF3E6}"/>
              </a:ext>
            </a:extLst>
          </p:cNvPr>
          <p:cNvSpPr/>
          <p:nvPr/>
        </p:nvSpPr>
        <p:spPr>
          <a:xfrm rot="10800000">
            <a:off x="4471176" y="4008456"/>
            <a:ext cx="3231250" cy="1728049"/>
          </a:xfrm>
          <a:custGeom>
            <a:avLst/>
            <a:gdLst/>
            <a:ahLst/>
            <a:cxnLst/>
            <a:rect l="l" t="t" r="r" b="b"/>
            <a:pathLst>
              <a:path w="3231250" h="1728049">
                <a:moveTo>
                  <a:pt x="1603656" y="1728049"/>
                </a:moveTo>
                <a:lnTo>
                  <a:pt x="1361340" y="1485733"/>
                </a:lnTo>
                <a:lnTo>
                  <a:pt x="1482498" y="1485733"/>
                </a:lnTo>
                <a:lnTo>
                  <a:pt x="1482498" y="1238845"/>
                </a:lnTo>
                <a:lnTo>
                  <a:pt x="1519544" y="1238845"/>
                </a:lnTo>
                <a:cubicBezTo>
                  <a:pt x="1344853" y="1227816"/>
                  <a:pt x="1172648" y="1177063"/>
                  <a:pt x="1015740" y="1087892"/>
                </a:cubicBezTo>
                <a:lnTo>
                  <a:pt x="817941" y="1309456"/>
                </a:lnTo>
                <a:lnTo>
                  <a:pt x="908322" y="1390143"/>
                </a:lnTo>
                <a:lnTo>
                  <a:pt x="566184" y="1409531"/>
                </a:lnTo>
                <a:lnTo>
                  <a:pt x="546797" y="1067393"/>
                </a:lnTo>
                <a:lnTo>
                  <a:pt x="637178" y="1148080"/>
                </a:lnTo>
                <a:lnTo>
                  <a:pt x="815894" y="947893"/>
                </a:lnTo>
                <a:cubicBezTo>
                  <a:pt x="680789" y="835606"/>
                  <a:pt x="574092" y="695026"/>
                  <a:pt x="502445" y="537233"/>
                </a:cubicBezTo>
                <a:lnTo>
                  <a:pt x="503893" y="542638"/>
                </a:lnTo>
                <a:lnTo>
                  <a:pt x="265418" y="606537"/>
                </a:lnTo>
                <a:lnTo>
                  <a:pt x="296776" y="723567"/>
                </a:lnTo>
                <a:lnTo>
                  <a:pt x="0" y="552223"/>
                </a:lnTo>
                <a:lnTo>
                  <a:pt x="171344" y="255448"/>
                </a:lnTo>
                <a:lnTo>
                  <a:pt x="202702" y="372478"/>
                </a:lnTo>
                <a:lnTo>
                  <a:pt x="420370" y="314153"/>
                </a:lnTo>
                <a:cubicBezTo>
                  <a:pt x="394191" y="212871"/>
                  <a:pt x="381279" y="107363"/>
                  <a:pt x="382349" y="0"/>
                </a:cubicBezTo>
                <a:lnTo>
                  <a:pt x="668774" y="2854"/>
                </a:lnTo>
                <a:cubicBezTo>
                  <a:pt x="665395" y="342077"/>
                  <a:pt x="843838" y="657162"/>
                  <a:pt x="1136496" y="828730"/>
                </a:cubicBezTo>
                <a:cubicBezTo>
                  <a:pt x="1429154" y="1000297"/>
                  <a:pt x="1791255" y="1002101"/>
                  <a:pt x="2085607" y="833457"/>
                </a:cubicBezTo>
                <a:cubicBezTo>
                  <a:pt x="2379959" y="664813"/>
                  <a:pt x="2561533" y="351521"/>
                  <a:pt x="2561533" y="12281"/>
                </a:cubicBezTo>
                <a:lnTo>
                  <a:pt x="2847972" y="12281"/>
                </a:lnTo>
                <a:cubicBezTo>
                  <a:pt x="2847972" y="115358"/>
                  <a:pt x="2835103" y="216597"/>
                  <a:pt x="2809305" y="313731"/>
                </a:cubicBezTo>
                <a:lnTo>
                  <a:pt x="3028549" y="372478"/>
                </a:lnTo>
                <a:lnTo>
                  <a:pt x="3059907" y="255448"/>
                </a:lnTo>
                <a:lnTo>
                  <a:pt x="3231250" y="552223"/>
                </a:lnTo>
                <a:lnTo>
                  <a:pt x="2934475" y="723567"/>
                </a:lnTo>
                <a:lnTo>
                  <a:pt x="2965833" y="606537"/>
                </a:lnTo>
                <a:lnTo>
                  <a:pt x="2727358" y="542638"/>
                </a:lnTo>
                <a:lnTo>
                  <a:pt x="2729738" y="533756"/>
                </a:lnTo>
                <a:cubicBezTo>
                  <a:pt x="2653953" y="701088"/>
                  <a:pt x="2539292" y="849337"/>
                  <a:pt x="2393713" y="965698"/>
                </a:cubicBezTo>
                <a:lnTo>
                  <a:pt x="2549092" y="1121077"/>
                </a:lnTo>
                <a:lnTo>
                  <a:pt x="2634763" y="1035405"/>
                </a:lnTo>
                <a:lnTo>
                  <a:pt x="2634763" y="1378092"/>
                </a:lnTo>
                <a:lnTo>
                  <a:pt x="2292077" y="1378092"/>
                </a:lnTo>
                <a:lnTo>
                  <a:pt x="2377748" y="1292420"/>
                </a:lnTo>
                <a:lnTo>
                  <a:pt x="2187215" y="1101886"/>
                </a:lnTo>
                <a:cubicBezTo>
                  <a:pt x="2038736" y="1182335"/>
                  <a:pt x="1877130" y="1228109"/>
                  <a:pt x="1713346" y="1238845"/>
                </a:cubicBezTo>
                <a:lnTo>
                  <a:pt x="1724814" y="1238845"/>
                </a:lnTo>
                <a:lnTo>
                  <a:pt x="1724814" y="1485733"/>
                </a:lnTo>
                <a:lnTo>
                  <a:pt x="1845972" y="14857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gular Pentagon 9">
            <a:extLst>
              <a:ext uri="{FF2B5EF4-FFF2-40B4-BE49-F238E27FC236}">
                <a16:creationId xmlns:a16="http://schemas.microsoft.com/office/drawing/2014/main" id="{8681C5E9-1C44-4B5A-82AD-75C4F60D426F}"/>
              </a:ext>
            </a:extLst>
          </p:cNvPr>
          <p:cNvSpPr/>
          <p:nvPr/>
        </p:nvSpPr>
        <p:spPr>
          <a:xfrm rot="2400500">
            <a:off x="7047930" y="2977417"/>
            <a:ext cx="1440030" cy="1371457"/>
          </a:xfrm>
          <a:prstGeom prst="pentagon">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gular Pentagon 10">
            <a:extLst>
              <a:ext uri="{FF2B5EF4-FFF2-40B4-BE49-F238E27FC236}">
                <a16:creationId xmlns:a16="http://schemas.microsoft.com/office/drawing/2014/main" id="{AE4453C3-E8A6-42C8-AAEB-01237B358AE2}"/>
              </a:ext>
            </a:extLst>
          </p:cNvPr>
          <p:cNvSpPr/>
          <p:nvPr/>
        </p:nvSpPr>
        <p:spPr>
          <a:xfrm rot="4800000">
            <a:off x="7960020" y="4401614"/>
            <a:ext cx="1440030" cy="1371457"/>
          </a:xfrm>
          <a:prstGeom prst="pentagon">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gular Pentagon 11">
            <a:extLst>
              <a:ext uri="{FF2B5EF4-FFF2-40B4-BE49-F238E27FC236}">
                <a16:creationId xmlns:a16="http://schemas.microsoft.com/office/drawing/2014/main" id="{E605DC5E-3B0C-4433-B172-2D91A66A06D4}"/>
              </a:ext>
            </a:extLst>
          </p:cNvPr>
          <p:cNvSpPr/>
          <p:nvPr/>
        </p:nvSpPr>
        <p:spPr>
          <a:xfrm rot="19199500" flipH="1">
            <a:off x="3704040" y="2977417"/>
            <a:ext cx="1440030" cy="1371457"/>
          </a:xfrm>
          <a:prstGeom prst="pentagon">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gular Pentagon 12">
            <a:extLst>
              <a:ext uri="{FF2B5EF4-FFF2-40B4-BE49-F238E27FC236}">
                <a16:creationId xmlns:a16="http://schemas.microsoft.com/office/drawing/2014/main" id="{9768B231-2BE9-4152-B85E-283D7D4F6F81}"/>
              </a:ext>
            </a:extLst>
          </p:cNvPr>
          <p:cNvSpPr/>
          <p:nvPr/>
        </p:nvSpPr>
        <p:spPr>
          <a:xfrm rot="16800000" flipH="1">
            <a:off x="2791950" y="4401614"/>
            <a:ext cx="1440030" cy="1371457"/>
          </a:xfrm>
          <a:prstGeom prst="pentagon">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0" name="Group 9">
            <a:extLst>
              <a:ext uri="{FF2B5EF4-FFF2-40B4-BE49-F238E27FC236}">
                <a16:creationId xmlns:a16="http://schemas.microsoft.com/office/drawing/2014/main" id="{DBC90918-2561-4380-A8E2-50933A280F37}"/>
              </a:ext>
            </a:extLst>
          </p:cNvPr>
          <p:cNvGrpSpPr/>
          <p:nvPr/>
        </p:nvGrpSpPr>
        <p:grpSpPr>
          <a:xfrm>
            <a:off x="1772574" y="2386980"/>
            <a:ext cx="2021542" cy="877176"/>
            <a:chOff x="2079598" y="4270877"/>
            <a:chExt cx="2053645" cy="877176"/>
          </a:xfrm>
        </p:grpSpPr>
        <p:sp>
          <p:nvSpPr>
            <p:cNvPr id="11" name="TextBox 10">
              <a:extLst>
                <a:ext uri="{FF2B5EF4-FFF2-40B4-BE49-F238E27FC236}">
                  <a16:creationId xmlns:a16="http://schemas.microsoft.com/office/drawing/2014/main" id="{768F429C-B5D3-4882-8FBF-3B20D37245F7}"/>
                </a:ext>
              </a:extLst>
            </p:cNvPr>
            <p:cNvSpPr txBox="1"/>
            <p:nvPr/>
          </p:nvSpPr>
          <p:spPr>
            <a:xfrm>
              <a:off x="2098433" y="4501722"/>
              <a:ext cx="2024124" cy="646331"/>
            </a:xfrm>
            <a:prstGeom prst="rect">
              <a:avLst/>
            </a:prstGeom>
            <a:noFill/>
          </p:spPr>
          <p:txBody>
            <a:bodyPr wrap="square" rtlCol="0">
              <a:spAutoFit/>
            </a:bodyPr>
            <a:lstStyle/>
            <a:p>
              <a:pPr algn="r"/>
              <a:r>
                <a:rPr lang="en-US" altLang="ko-KR" sz="1200" dirty="0">
                  <a:solidFill>
                    <a:schemeClr val="tx1">
                      <a:lumMod val="65000"/>
                      <a:lumOff val="35000"/>
                    </a:schemeClr>
                  </a:solidFill>
                </a:rPr>
                <a:t>Get a modern PowerPoint  Presentation that is beautifully designed. </a:t>
              </a:r>
            </a:p>
          </p:txBody>
        </p:sp>
        <p:sp>
          <p:nvSpPr>
            <p:cNvPr id="12" name="TextBox 11">
              <a:extLst>
                <a:ext uri="{FF2B5EF4-FFF2-40B4-BE49-F238E27FC236}">
                  <a16:creationId xmlns:a16="http://schemas.microsoft.com/office/drawing/2014/main" id="{565A7189-1685-41E8-ACE1-E0B3104EF57A}"/>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CF94A2E2-DE3D-4130-8CAA-B352EE27D165}"/>
              </a:ext>
            </a:extLst>
          </p:cNvPr>
          <p:cNvGrpSpPr/>
          <p:nvPr/>
        </p:nvGrpSpPr>
        <p:grpSpPr>
          <a:xfrm>
            <a:off x="710124" y="4525176"/>
            <a:ext cx="2021542" cy="877176"/>
            <a:chOff x="2079598" y="4270877"/>
            <a:chExt cx="2053645" cy="877176"/>
          </a:xfrm>
        </p:grpSpPr>
        <p:sp>
          <p:nvSpPr>
            <p:cNvPr id="14" name="TextBox 13">
              <a:extLst>
                <a:ext uri="{FF2B5EF4-FFF2-40B4-BE49-F238E27FC236}">
                  <a16:creationId xmlns:a16="http://schemas.microsoft.com/office/drawing/2014/main" id="{98F0E9DD-8765-4BA1-898B-928F7F474EDE}"/>
                </a:ext>
              </a:extLst>
            </p:cNvPr>
            <p:cNvSpPr txBox="1"/>
            <p:nvPr/>
          </p:nvSpPr>
          <p:spPr>
            <a:xfrm>
              <a:off x="2098434" y="4501722"/>
              <a:ext cx="2024124" cy="646331"/>
            </a:xfrm>
            <a:prstGeom prst="rect">
              <a:avLst/>
            </a:prstGeom>
            <a:noFill/>
          </p:spPr>
          <p:txBody>
            <a:bodyPr wrap="square" rtlCol="0">
              <a:spAutoFit/>
            </a:bodyPr>
            <a:lstStyle/>
            <a:p>
              <a:pPr algn="r"/>
              <a:r>
                <a:rPr lang="en-US" altLang="ko-KR" sz="1200" dirty="0">
                  <a:solidFill>
                    <a:schemeClr val="tx1">
                      <a:lumMod val="65000"/>
                      <a:lumOff val="35000"/>
                    </a:schemeClr>
                  </a:solidFill>
                </a:rPr>
                <a:t>Get a modern PowerPoint  Presentation that is beautifully designed. </a:t>
              </a:r>
            </a:p>
          </p:txBody>
        </p:sp>
        <p:sp>
          <p:nvSpPr>
            <p:cNvPr id="15" name="TextBox 14">
              <a:extLst>
                <a:ext uri="{FF2B5EF4-FFF2-40B4-BE49-F238E27FC236}">
                  <a16:creationId xmlns:a16="http://schemas.microsoft.com/office/drawing/2014/main" id="{EB96FEB4-6FB4-4752-AFBE-2FA2B05C88EC}"/>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1C0B0992-2698-445E-BB83-B920A38FC656}"/>
              </a:ext>
            </a:extLst>
          </p:cNvPr>
          <p:cNvGrpSpPr/>
          <p:nvPr/>
        </p:nvGrpSpPr>
        <p:grpSpPr>
          <a:xfrm>
            <a:off x="4541468" y="1662991"/>
            <a:ext cx="3114439" cy="502548"/>
            <a:chOff x="-537128" y="1114177"/>
            <a:chExt cx="3722722" cy="502548"/>
          </a:xfrm>
        </p:grpSpPr>
        <p:sp>
          <p:nvSpPr>
            <p:cNvPr id="23" name="TextBox 22">
              <a:extLst>
                <a:ext uri="{FF2B5EF4-FFF2-40B4-BE49-F238E27FC236}">
                  <a16:creationId xmlns:a16="http://schemas.microsoft.com/office/drawing/2014/main" id="{4617B9F2-948B-4416-A40A-5E3723290A0A}"/>
                </a:ext>
              </a:extLst>
            </p:cNvPr>
            <p:cNvSpPr txBox="1"/>
            <p:nvPr/>
          </p:nvSpPr>
          <p:spPr>
            <a:xfrm>
              <a:off x="-537128" y="1114177"/>
              <a:ext cx="372125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4622A96-3037-436B-8A8C-43BBBFBB431B}"/>
                </a:ext>
              </a:extLst>
            </p:cNvPr>
            <p:cNvSpPr txBox="1"/>
            <p:nvPr/>
          </p:nvSpPr>
          <p:spPr>
            <a:xfrm>
              <a:off x="-522129" y="1339726"/>
              <a:ext cx="3707723" cy="276999"/>
            </a:xfrm>
            <a:prstGeom prst="rect">
              <a:avLst/>
            </a:prstGeom>
            <a:noFill/>
          </p:spPr>
          <p:txBody>
            <a:bodyPr wrap="square" rtlCol="0">
              <a:spAutoFit/>
            </a:bodyPr>
            <a:lstStyle/>
            <a:p>
              <a:pPr algn="ctr"/>
              <a:r>
                <a:rPr lang="en-US" altLang="ko-KR" sz="1200" dirty="0">
                  <a:solidFill>
                    <a:schemeClr val="tx1">
                      <a:lumMod val="65000"/>
                      <a:lumOff val="35000"/>
                    </a:schemeClr>
                  </a:solidFill>
                </a:rPr>
                <a:t> that is beautifully designed.</a:t>
              </a:r>
            </a:p>
          </p:txBody>
        </p:sp>
      </p:grpSp>
      <p:grpSp>
        <p:nvGrpSpPr>
          <p:cNvPr id="25" name="Group 24">
            <a:extLst>
              <a:ext uri="{FF2B5EF4-FFF2-40B4-BE49-F238E27FC236}">
                <a16:creationId xmlns:a16="http://schemas.microsoft.com/office/drawing/2014/main" id="{0A181EE0-164B-4ECE-AF60-3D9A40075181}"/>
              </a:ext>
            </a:extLst>
          </p:cNvPr>
          <p:cNvGrpSpPr/>
          <p:nvPr/>
        </p:nvGrpSpPr>
        <p:grpSpPr>
          <a:xfrm>
            <a:off x="5489734" y="2745132"/>
            <a:ext cx="1217907" cy="929304"/>
            <a:chOff x="3233964" y="1888430"/>
            <a:chExt cx="1544813" cy="929304"/>
          </a:xfrm>
          <a:noFill/>
        </p:grpSpPr>
        <p:sp>
          <p:nvSpPr>
            <p:cNvPr id="26" name="TextBox 25">
              <a:extLst>
                <a:ext uri="{FF2B5EF4-FFF2-40B4-BE49-F238E27FC236}">
                  <a16:creationId xmlns:a16="http://schemas.microsoft.com/office/drawing/2014/main" id="{82D5216E-FFE2-40CF-A6B4-E1B31492E0BF}"/>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RFE</a:t>
              </a:r>
              <a:endParaRPr lang="ko-KR" altLang="en-US" sz="1400" b="1" dirty="0">
                <a:solidFill>
                  <a:schemeClr val="bg1"/>
                </a:solidFill>
                <a:cs typeface="Arial" pitchFamily="34" charset="0"/>
              </a:endParaRPr>
            </a:p>
          </p:txBody>
        </p:sp>
        <p:sp>
          <p:nvSpPr>
            <p:cNvPr id="27" name="TextBox 26">
              <a:extLst>
                <a:ext uri="{FF2B5EF4-FFF2-40B4-BE49-F238E27FC236}">
                  <a16:creationId xmlns:a16="http://schemas.microsoft.com/office/drawing/2014/main" id="{F4246A17-6C16-4E2C-9FA6-B754815B5E61}"/>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Recursive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Feature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Elimination</a:t>
              </a:r>
              <a:endParaRPr lang="ko-KR" altLang="en-US" sz="1200"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77C67077-E43D-4D9A-A828-E1A42589709F}"/>
              </a:ext>
            </a:extLst>
          </p:cNvPr>
          <p:cNvGrpSpPr/>
          <p:nvPr/>
        </p:nvGrpSpPr>
        <p:grpSpPr>
          <a:xfrm>
            <a:off x="3848852" y="3224342"/>
            <a:ext cx="1217907" cy="929304"/>
            <a:chOff x="3233964" y="1888430"/>
            <a:chExt cx="1544813" cy="929304"/>
          </a:xfrm>
          <a:noFill/>
        </p:grpSpPr>
        <p:sp>
          <p:nvSpPr>
            <p:cNvPr id="29" name="TextBox 28">
              <a:extLst>
                <a:ext uri="{FF2B5EF4-FFF2-40B4-BE49-F238E27FC236}">
                  <a16:creationId xmlns:a16="http://schemas.microsoft.com/office/drawing/2014/main" id="{695F902F-0A6E-4003-A9F7-FA24780A3BF0}"/>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LDA</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06C07411-31B8-47F0-8171-97EDF05BD0D1}"/>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Linear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Discriminant</a:t>
              </a:r>
              <a:r>
                <a:rPr lang="tr-TR" altLang="ko-KR" sz="1200" dirty="0">
                  <a:solidFill>
                    <a:schemeClr val="bg1"/>
                  </a:solidFill>
                  <a:cs typeface="Arial" pitchFamily="34" charset="0"/>
                </a:rPr>
                <a:t> Analysis</a:t>
              </a:r>
              <a:endParaRPr lang="ko-KR" altLang="en-US" sz="1200"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8DF5D13A-F3DF-4A77-AA14-3E5CECF72EE3}"/>
              </a:ext>
            </a:extLst>
          </p:cNvPr>
          <p:cNvGrpSpPr/>
          <p:nvPr/>
        </p:nvGrpSpPr>
        <p:grpSpPr>
          <a:xfrm>
            <a:off x="2987856" y="4632876"/>
            <a:ext cx="1217907" cy="929304"/>
            <a:chOff x="3233964" y="1888430"/>
            <a:chExt cx="1544813" cy="929304"/>
          </a:xfrm>
          <a:noFill/>
        </p:grpSpPr>
        <p:sp>
          <p:nvSpPr>
            <p:cNvPr id="32" name="TextBox 31">
              <a:extLst>
                <a:ext uri="{FF2B5EF4-FFF2-40B4-BE49-F238E27FC236}">
                  <a16:creationId xmlns:a16="http://schemas.microsoft.com/office/drawing/2014/main" id="{8164DF74-FD3C-45F6-966F-CB378CE4871B}"/>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PCA</a:t>
              </a:r>
              <a:endParaRPr lang="ko-KR" altLang="en-US" sz="1400" b="1" dirty="0">
                <a:solidFill>
                  <a:schemeClr val="bg1"/>
                </a:solidFill>
                <a:cs typeface="Arial" pitchFamily="34" charset="0"/>
              </a:endParaRPr>
            </a:p>
          </p:txBody>
        </p:sp>
        <p:sp>
          <p:nvSpPr>
            <p:cNvPr id="33" name="TextBox 32">
              <a:extLst>
                <a:ext uri="{FF2B5EF4-FFF2-40B4-BE49-F238E27FC236}">
                  <a16:creationId xmlns:a16="http://schemas.microsoft.com/office/drawing/2014/main" id="{3EC4DB65-EB5B-4995-BAE8-E75526A9F964}"/>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Principal</a:t>
              </a:r>
              <a:r>
                <a:rPr lang="tr-TR" altLang="ko-KR" sz="1200" dirty="0">
                  <a:solidFill>
                    <a:schemeClr val="bg1"/>
                  </a:solidFill>
                  <a:cs typeface="Arial" pitchFamily="34" charset="0"/>
                </a:rPr>
                <a:t> Component Analysis</a:t>
              </a:r>
              <a:endParaRPr lang="ko-KR" altLang="en-US" sz="1200"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1A04715E-988A-4DDB-938D-8B5FC3445EDA}"/>
              </a:ext>
            </a:extLst>
          </p:cNvPr>
          <p:cNvGrpSpPr/>
          <p:nvPr/>
        </p:nvGrpSpPr>
        <p:grpSpPr>
          <a:xfrm>
            <a:off x="7120527" y="3224342"/>
            <a:ext cx="1217907" cy="1052414"/>
            <a:chOff x="3233964" y="1888430"/>
            <a:chExt cx="1544813" cy="1052414"/>
          </a:xfrm>
          <a:noFill/>
        </p:grpSpPr>
        <p:sp>
          <p:nvSpPr>
            <p:cNvPr id="35" name="TextBox 34">
              <a:extLst>
                <a:ext uri="{FF2B5EF4-FFF2-40B4-BE49-F238E27FC236}">
                  <a16:creationId xmlns:a16="http://schemas.microsoft.com/office/drawing/2014/main" id="{F9128F76-B917-4A34-B771-6BB3FE65B35B}"/>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LASSO</a:t>
              </a:r>
              <a:endParaRPr lang="ko-KR" altLang="en-US" sz="1400" b="1" dirty="0">
                <a:solidFill>
                  <a:schemeClr val="bg1"/>
                </a:solidFill>
                <a:cs typeface="Arial" pitchFamily="34" charset="0"/>
              </a:endParaRPr>
            </a:p>
          </p:txBody>
        </p:sp>
        <p:sp>
          <p:nvSpPr>
            <p:cNvPr id="36" name="TextBox 35">
              <a:extLst>
                <a:ext uri="{FF2B5EF4-FFF2-40B4-BE49-F238E27FC236}">
                  <a16:creationId xmlns:a16="http://schemas.microsoft.com/office/drawing/2014/main" id="{358B21EB-0259-40CB-A0C1-0F438B533888}"/>
                </a:ext>
              </a:extLst>
            </p:cNvPr>
            <p:cNvSpPr txBox="1"/>
            <p:nvPr/>
          </p:nvSpPr>
          <p:spPr>
            <a:xfrm>
              <a:off x="3243489" y="2171403"/>
              <a:ext cx="1535288" cy="769441"/>
            </a:xfrm>
            <a:prstGeom prst="rect">
              <a:avLst/>
            </a:prstGeom>
            <a:grpFill/>
          </p:spPr>
          <p:txBody>
            <a:bodyPr wrap="square" rtlCol="0">
              <a:spAutoFit/>
            </a:bodyPr>
            <a:lstStyle/>
            <a:p>
              <a:pPr algn="ctr"/>
              <a:r>
                <a:rPr lang="tr-TR" sz="1100" b="1" dirty="0" err="1">
                  <a:solidFill>
                    <a:schemeClr val="bg1"/>
                  </a:solidFill>
                </a:rPr>
                <a:t>Least</a:t>
              </a:r>
              <a:r>
                <a:rPr lang="tr-TR" sz="1100" b="1" dirty="0">
                  <a:solidFill>
                    <a:schemeClr val="bg1"/>
                  </a:solidFill>
                </a:rPr>
                <a:t> A</a:t>
              </a:r>
              <a:r>
                <a:rPr lang="en-US" sz="1100" b="1" dirty="0" err="1">
                  <a:solidFill>
                    <a:schemeClr val="bg1"/>
                  </a:solidFill>
                </a:rPr>
                <a:t>bsolute</a:t>
              </a:r>
              <a:r>
                <a:rPr lang="en-US" sz="1100" b="1" dirty="0">
                  <a:solidFill>
                    <a:schemeClr val="bg1"/>
                  </a:solidFill>
                </a:rPr>
                <a:t> </a:t>
              </a:r>
              <a:r>
                <a:rPr lang="tr-TR" sz="1100" b="1" dirty="0">
                  <a:solidFill>
                    <a:schemeClr val="bg1"/>
                  </a:solidFill>
                </a:rPr>
                <a:t>S</a:t>
              </a:r>
              <a:r>
                <a:rPr lang="en-US" sz="1100" b="1" dirty="0" err="1">
                  <a:solidFill>
                    <a:schemeClr val="bg1"/>
                  </a:solidFill>
                </a:rPr>
                <a:t>hrinka</a:t>
              </a:r>
              <a:r>
                <a:rPr lang="tr-TR" sz="1100" b="1" dirty="0">
                  <a:solidFill>
                    <a:schemeClr val="bg1"/>
                  </a:solidFill>
                </a:rPr>
                <a:t>g</a:t>
              </a:r>
              <a:r>
                <a:rPr lang="en-US" sz="1100" b="1" dirty="0">
                  <a:solidFill>
                    <a:schemeClr val="bg1"/>
                  </a:solidFill>
                </a:rPr>
                <a:t>e and </a:t>
              </a:r>
              <a:r>
                <a:rPr lang="tr-TR" sz="1100" b="1" dirty="0">
                  <a:solidFill>
                    <a:schemeClr val="bg1"/>
                  </a:solidFill>
                </a:rPr>
                <a:t>S</a:t>
              </a:r>
              <a:r>
                <a:rPr lang="en-US" sz="1100" b="1" dirty="0">
                  <a:solidFill>
                    <a:schemeClr val="bg1"/>
                  </a:solidFill>
                </a:rPr>
                <a:t>election </a:t>
              </a:r>
              <a:r>
                <a:rPr lang="tr-TR" sz="1100" b="1" dirty="0">
                  <a:solidFill>
                    <a:schemeClr val="bg1"/>
                  </a:solidFill>
                </a:rPr>
                <a:t>O</a:t>
              </a:r>
              <a:r>
                <a:rPr lang="en-US" sz="1100" b="1" dirty="0" err="1">
                  <a:solidFill>
                    <a:schemeClr val="bg1"/>
                  </a:solidFill>
                </a:rPr>
                <a:t>perator</a:t>
              </a:r>
              <a:endParaRPr lang="ko-KR" altLang="en-US" sz="1100" dirty="0">
                <a:solidFill>
                  <a:schemeClr val="bg1"/>
                </a:solidFill>
                <a:cs typeface="Arial" pitchFamily="34" charset="0"/>
              </a:endParaRPr>
            </a:p>
          </p:txBody>
        </p:sp>
      </p:grpSp>
      <p:grpSp>
        <p:nvGrpSpPr>
          <p:cNvPr id="37" name="Group 36">
            <a:extLst>
              <a:ext uri="{FF2B5EF4-FFF2-40B4-BE49-F238E27FC236}">
                <a16:creationId xmlns:a16="http://schemas.microsoft.com/office/drawing/2014/main" id="{681DE414-DF25-40BF-8147-3B0132C07781}"/>
              </a:ext>
            </a:extLst>
          </p:cNvPr>
          <p:cNvGrpSpPr/>
          <p:nvPr/>
        </p:nvGrpSpPr>
        <p:grpSpPr>
          <a:xfrm>
            <a:off x="7970623" y="4632876"/>
            <a:ext cx="1217907" cy="929304"/>
            <a:chOff x="3233964" y="1888430"/>
            <a:chExt cx="1544813" cy="929304"/>
          </a:xfrm>
          <a:noFill/>
        </p:grpSpPr>
        <p:sp>
          <p:nvSpPr>
            <p:cNvPr id="38" name="TextBox 37">
              <a:extLst>
                <a:ext uri="{FF2B5EF4-FFF2-40B4-BE49-F238E27FC236}">
                  <a16:creationId xmlns:a16="http://schemas.microsoft.com/office/drawing/2014/main" id="{8F11BA3D-5FC1-4FAA-B83D-066C16DF2C88}"/>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RAW DATA</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8904676-B89B-42CF-8BF3-2949C9B10295}"/>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Principal</a:t>
              </a:r>
              <a:r>
                <a:rPr lang="tr-TR" altLang="ko-KR" sz="1200" dirty="0">
                  <a:solidFill>
                    <a:schemeClr val="bg1"/>
                  </a:solidFill>
                  <a:cs typeface="Arial" pitchFamily="34" charset="0"/>
                </a:rPr>
                <a:t> data </a:t>
              </a:r>
              <a:r>
                <a:rPr lang="tr-TR" altLang="ko-KR" sz="1200" dirty="0" err="1">
                  <a:solidFill>
                    <a:schemeClr val="bg1"/>
                  </a:solidFill>
                  <a:cs typeface="Arial" pitchFamily="34" charset="0"/>
                </a:rPr>
                <a:t>without</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reduction</a:t>
              </a:r>
              <a:endParaRPr lang="ko-KR" altLang="en-US" sz="1200" dirty="0">
                <a:solidFill>
                  <a:schemeClr val="bg1"/>
                </a:solidFill>
                <a:cs typeface="Arial" pitchFamily="34" charset="0"/>
              </a:endParaRPr>
            </a:p>
          </p:txBody>
        </p:sp>
      </p:grpSp>
      <p:sp>
        <p:nvSpPr>
          <p:cNvPr id="42" name="Chord 14">
            <a:extLst>
              <a:ext uri="{FF2B5EF4-FFF2-40B4-BE49-F238E27FC236}">
                <a16:creationId xmlns:a16="http://schemas.microsoft.com/office/drawing/2014/main" id="{95662361-1A24-40C1-834E-BFF6540629C2}"/>
              </a:ext>
            </a:extLst>
          </p:cNvPr>
          <p:cNvSpPr/>
          <p:nvPr/>
        </p:nvSpPr>
        <p:spPr>
          <a:xfrm>
            <a:off x="5838613" y="5089597"/>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Text Placeholder 1">
            <a:extLst>
              <a:ext uri="{FF2B5EF4-FFF2-40B4-BE49-F238E27FC236}">
                <a16:creationId xmlns:a16="http://schemas.microsoft.com/office/drawing/2014/main" id="{06043C00-40AF-4F71-998A-BF5230B7C010}"/>
              </a:ext>
            </a:extLst>
          </p:cNvPr>
          <p:cNvSpPr txBox="1">
            <a:spLocks/>
          </p:cNvSpPr>
          <p:nvPr/>
        </p:nvSpPr>
        <p:spPr>
          <a:xfrm>
            <a:off x="0" y="287255"/>
            <a:ext cx="7291770" cy="724247"/>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4800" dirty="0" err="1"/>
              <a:t>Dimensionality</a:t>
            </a:r>
            <a:r>
              <a:rPr lang="tr-TR" sz="4800" dirty="0"/>
              <a:t> </a:t>
            </a:r>
            <a:r>
              <a:rPr lang="tr-TR" sz="4800" dirty="0" err="1"/>
              <a:t>Reduction</a:t>
            </a:r>
            <a:endParaRPr lang="en-US" sz="4800" dirty="0"/>
          </a:p>
        </p:txBody>
      </p:sp>
      <p:pic>
        <p:nvPicPr>
          <p:cNvPr id="45" name="Resim 44">
            <a:extLst>
              <a:ext uri="{FF2B5EF4-FFF2-40B4-BE49-F238E27FC236}">
                <a16:creationId xmlns:a16="http://schemas.microsoft.com/office/drawing/2014/main" id="{62BE2A35-5C4D-4617-B3A4-601484B4B0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98" t="27537" r="10175" b="6885"/>
          <a:stretch/>
        </p:blipFill>
        <p:spPr>
          <a:xfrm>
            <a:off x="467176" y="4008456"/>
            <a:ext cx="2344684" cy="1907039"/>
          </a:xfrm>
          <a:prstGeom prst="rect">
            <a:avLst/>
          </a:prstGeom>
        </p:spPr>
      </p:pic>
      <p:pic>
        <p:nvPicPr>
          <p:cNvPr id="47" name="Resim 46">
            <a:extLst>
              <a:ext uri="{FF2B5EF4-FFF2-40B4-BE49-F238E27FC236}">
                <a16:creationId xmlns:a16="http://schemas.microsoft.com/office/drawing/2014/main" id="{DD77ABCF-8989-43EE-8CB9-06D87DA62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219" y="1485735"/>
            <a:ext cx="2446495" cy="1747461"/>
          </a:xfrm>
          <a:prstGeom prst="rect">
            <a:avLst/>
          </a:prstGeom>
        </p:spPr>
      </p:pic>
      <p:pic>
        <p:nvPicPr>
          <p:cNvPr id="49" name="Resim 48">
            <a:extLst>
              <a:ext uri="{FF2B5EF4-FFF2-40B4-BE49-F238E27FC236}">
                <a16:creationId xmlns:a16="http://schemas.microsoft.com/office/drawing/2014/main" id="{CE88793D-14FD-445E-B9D5-3A0A3A1F69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59" t="10863" r="10587" b="4141"/>
          <a:stretch/>
        </p:blipFill>
        <p:spPr>
          <a:xfrm>
            <a:off x="4841824" y="939417"/>
            <a:ext cx="2623278" cy="1467161"/>
          </a:xfrm>
          <a:prstGeom prst="rect">
            <a:avLst/>
          </a:prstGeom>
        </p:spPr>
      </p:pic>
      <p:pic>
        <p:nvPicPr>
          <p:cNvPr id="53" name="Resim 52">
            <a:extLst>
              <a:ext uri="{FF2B5EF4-FFF2-40B4-BE49-F238E27FC236}">
                <a16:creationId xmlns:a16="http://schemas.microsoft.com/office/drawing/2014/main" id="{08CFFF0A-7F3C-4DD0-BB73-F7549E798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202" y="1787581"/>
            <a:ext cx="3680680" cy="1656306"/>
          </a:xfrm>
          <a:prstGeom prst="rect">
            <a:avLst/>
          </a:prstGeom>
        </p:spPr>
      </p:pic>
      <p:pic>
        <p:nvPicPr>
          <p:cNvPr id="54" name="Picture 4">
            <a:extLst>
              <a:ext uri="{FF2B5EF4-FFF2-40B4-BE49-F238E27FC236}">
                <a16:creationId xmlns:a16="http://schemas.microsoft.com/office/drawing/2014/main" id="{3D559E0D-2249-4D8C-9972-E4C10F3B424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10055935" y="4177104"/>
            <a:ext cx="1311698" cy="1311698"/>
          </a:xfrm>
          <a:prstGeom prst="rect">
            <a:avLst/>
          </a:prstGeom>
        </p:spPr>
      </p:pic>
    </p:spTree>
    <p:extLst>
      <p:ext uri="{BB962C8B-B14F-4D97-AF65-F5344CB8AC3E}">
        <p14:creationId xmlns:p14="http://schemas.microsoft.com/office/powerpoint/2010/main" val="191673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91A7DAE6-3A70-4F97-A8ED-FE787C3DE272}"/>
              </a:ext>
            </a:extLst>
          </p:cNvPr>
          <p:cNvSpPr>
            <a:spLocks noGrp="1"/>
          </p:cNvSpPr>
          <p:nvPr>
            <p:ph type="body" sz="quarter" idx="10"/>
          </p:nvPr>
        </p:nvSpPr>
        <p:spPr>
          <a:xfrm>
            <a:off x="0" y="287255"/>
            <a:ext cx="12192000" cy="724247"/>
          </a:xfrm>
        </p:spPr>
        <p:txBody>
          <a:bodyPr/>
          <a:lstStyle/>
          <a:p>
            <a:endParaRPr lang="en-US" dirty="0"/>
          </a:p>
        </p:txBody>
      </p:sp>
      <p:pic>
        <p:nvPicPr>
          <p:cNvPr id="4" name="Resim 3">
            <a:extLst>
              <a:ext uri="{FF2B5EF4-FFF2-40B4-BE49-F238E27FC236}">
                <a16:creationId xmlns:a16="http://schemas.microsoft.com/office/drawing/2014/main" id="{DEB14E31-ACEF-4EA1-9E9C-CC07DB90C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868" y="1977655"/>
            <a:ext cx="8123827" cy="4368654"/>
          </a:xfrm>
          <a:prstGeom prst="rect">
            <a:avLst/>
          </a:prstGeom>
        </p:spPr>
      </p:pic>
      <p:pic>
        <p:nvPicPr>
          <p:cNvPr id="6" name="Resim 5">
            <a:extLst>
              <a:ext uri="{FF2B5EF4-FFF2-40B4-BE49-F238E27FC236}">
                <a16:creationId xmlns:a16="http://schemas.microsoft.com/office/drawing/2014/main" id="{13EC2734-08C8-4CDC-BC5C-4BD1CBA65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934"/>
            <a:ext cx="12192000" cy="1744721"/>
          </a:xfrm>
          <a:prstGeom prst="rect">
            <a:avLst/>
          </a:prstGeom>
        </p:spPr>
      </p:pic>
    </p:spTree>
    <p:extLst>
      <p:ext uri="{BB962C8B-B14F-4D97-AF65-F5344CB8AC3E}">
        <p14:creationId xmlns:p14="http://schemas.microsoft.com/office/powerpoint/2010/main" val="224952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436F3084-C53C-4518-BA83-E002CC9F9265}"/>
              </a:ext>
            </a:extLst>
          </p:cNvPr>
          <p:cNvSpPr txBox="1">
            <a:spLocks/>
          </p:cNvSpPr>
          <p:nvPr/>
        </p:nvSpPr>
        <p:spPr>
          <a:xfrm rot="5400000">
            <a:off x="7668182" y="2689654"/>
            <a:ext cx="6836271" cy="1455460"/>
          </a:xfrm>
          <a:prstGeom prst="rect">
            <a:avLst/>
          </a:prstGeom>
          <a:solidFill>
            <a:schemeClr val="accent3">
              <a:alpha val="40000"/>
            </a:schemeClr>
          </a:solidFill>
        </p:spPr>
        <p:txBody>
          <a:bodyPr anchor="ct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tr-TR" sz="7200" b="1" spc="600" dirty="0">
                <a:solidFill>
                  <a:schemeClr val="bg1"/>
                </a:solidFill>
                <a:latin typeface="Arial Black" panose="020B0A04020102020204" pitchFamily="34" charset="0"/>
              </a:rPr>
              <a:t>RESULTS</a:t>
            </a:r>
            <a:endParaRPr lang="en-US" sz="7200" b="1" spc="600" dirty="0">
              <a:solidFill>
                <a:schemeClr val="bg1"/>
              </a:solidFill>
              <a:latin typeface="Arial Black" panose="020B0A04020102020204" pitchFamily="34" charset="0"/>
            </a:endParaRPr>
          </a:p>
        </p:txBody>
      </p:sp>
      <p:sp>
        <p:nvSpPr>
          <p:cNvPr id="34" name="TextBox 33">
            <a:extLst>
              <a:ext uri="{FF2B5EF4-FFF2-40B4-BE49-F238E27FC236}">
                <a16:creationId xmlns:a16="http://schemas.microsoft.com/office/drawing/2014/main" id="{109382A8-0AB0-480B-9C02-4365900EB76F}"/>
              </a:ext>
            </a:extLst>
          </p:cNvPr>
          <p:cNvSpPr txBox="1"/>
          <p:nvPr/>
        </p:nvSpPr>
        <p:spPr>
          <a:xfrm>
            <a:off x="3206815" y="48620"/>
            <a:ext cx="3888000" cy="769441"/>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4 </a:t>
            </a:r>
            <a:r>
              <a:rPr lang="tr-TR" altLang="ko-KR" sz="2200" b="1" dirty="0" err="1">
                <a:solidFill>
                  <a:schemeClr val="bg1"/>
                </a:solidFill>
                <a:cs typeface="Arial" pitchFamily="34" charset="0"/>
              </a:rPr>
              <a:t>Dimensionality</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Reduction</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Methods</a:t>
            </a:r>
            <a:endParaRPr lang="ko-KR" altLang="en-US" sz="2200" b="1" dirty="0">
              <a:solidFill>
                <a:schemeClr val="bg1"/>
              </a:solidFill>
              <a:cs typeface="Arial" pitchFamily="34" charset="0"/>
            </a:endParaRPr>
          </a:p>
        </p:txBody>
      </p:sp>
      <p:sp>
        <p:nvSpPr>
          <p:cNvPr id="37" name="TextBox 36">
            <a:extLst>
              <a:ext uri="{FF2B5EF4-FFF2-40B4-BE49-F238E27FC236}">
                <a16:creationId xmlns:a16="http://schemas.microsoft.com/office/drawing/2014/main" id="{E6209B38-4FF1-408E-A121-F853A9538EB9}"/>
              </a:ext>
            </a:extLst>
          </p:cNvPr>
          <p:cNvSpPr txBox="1"/>
          <p:nvPr/>
        </p:nvSpPr>
        <p:spPr>
          <a:xfrm>
            <a:off x="4021811" y="1038920"/>
            <a:ext cx="3888000" cy="430887"/>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3 ML </a:t>
            </a:r>
            <a:r>
              <a:rPr lang="tr-TR" altLang="ko-KR" sz="2200" b="1" dirty="0" err="1">
                <a:solidFill>
                  <a:schemeClr val="bg1"/>
                </a:solidFill>
                <a:cs typeface="Arial" pitchFamily="34" charset="0"/>
              </a:rPr>
              <a:t>Methods</a:t>
            </a:r>
            <a:endParaRPr lang="ko-KR" altLang="en-US" sz="2200" b="1" dirty="0">
              <a:solidFill>
                <a:schemeClr val="bg1"/>
              </a:solidFill>
              <a:cs typeface="Arial" pitchFamily="34" charset="0"/>
            </a:endParaRPr>
          </a:p>
        </p:txBody>
      </p:sp>
      <p:sp>
        <p:nvSpPr>
          <p:cNvPr id="40" name="TextBox 39">
            <a:extLst>
              <a:ext uri="{FF2B5EF4-FFF2-40B4-BE49-F238E27FC236}">
                <a16:creationId xmlns:a16="http://schemas.microsoft.com/office/drawing/2014/main" id="{6E403C56-4C88-49A3-A0F0-69EECAFBDBF3}"/>
              </a:ext>
            </a:extLst>
          </p:cNvPr>
          <p:cNvSpPr txBox="1"/>
          <p:nvPr/>
        </p:nvSpPr>
        <p:spPr>
          <a:xfrm>
            <a:off x="4631635" y="2000052"/>
            <a:ext cx="3888000" cy="430887"/>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15 </a:t>
            </a:r>
            <a:r>
              <a:rPr lang="tr-TR" altLang="ko-KR" sz="2200" b="1" dirty="0" err="1">
                <a:solidFill>
                  <a:schemeClr val="bg1"/>
                </a:solidFill>
                <a:cs typeface="Arial" pitchFamily="34" charset="0"/>
              </a:rPr>
              <a:t>Different</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Results</a:t>
            </a:r>
            <a:endParaRPr lang="ko-KR" altLang="en-US" sz="2200" b="1" dirty="0">
              <a:solidFill>
                <a:schemeClr val="bg1"/>
              </a:solidFill>
              <a:cs typeface="Arial" pitchFamily="34" charset="0"/>
            </a:endParaRPr>
          </a:p>
        </p:txBody>
      </p:sp>
      <p:sp>
        <p:nvSpPr>
          <p:cNvPr id="44" name="막힌 원호 14">
            <a:extLst>
              <a:ext uri="{FF2B5EF4-FFF2-40B4-BE49-F238E27FC236}">
                <a16:creationId xmlns:a16="http://schemas.microsoft.com/office/drawing/2014/main" id="{17A243AF-CCCE-4B7E-B36A-0EEADA51FAC9}"/>
              </a:ext>
            </a:extLst>
          </p:cNvPr>
          <p:cNvSpPr/>
          <p:nvPr/>
        </p:nvSpPr>
        <p:spPr>
          <a:xfrm>
            <a:off x="-2421453" y="76912"/>
            <a:ext cx="7053088" cy="7053088"/>
          </a:xfrm>
          <a:prstGeom prst="blockArc">
            <a:avLst>
              <a:gd name="adj1" fmla="val 15036372"/>
              <a:gd name="adj2" fmla="val 4236702"/>
              <a:gd name="adj3" fmla="val 10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84" name="Group 83">
            <a:extLst>
              <a:ext uri="{FF2B5EF4-FFF2-40B4-BE49-F238E27FC236}">
                <a16:creationId xmlns:a16="http://schemas.microsoft.com/office/drawing/2014/main" id="{54EEFCC6-276C-406C-A2C3-365C872475A6}"/>
              </a:ext>
            </a:extLst>
          </p:cNvPr>
          <p:cNvGrpSpPr/>
          <p:nvPr/>
        </p:nvGrpSpPr>
        <p:grpSpPr>
          <a:xfrm>
            <a:off x="-71569" y="1162878"/>
            <a:ext cx="3668344" cy="5093544"/>
            <a:chOff x="-71569" y="1162878"/>
            <a:chExt cx="3668344" cy="5093544"/>
          </a:xfrm>
        </p:grpSpPr>
        <p:sp>
          <p:nvSpPr>
            <p:cNvPr id="72" name="Freeform: Shape 71">
              <a:extLst>
                <a:ext uri="{FF2B5EF4-FFF2-40B4-BE49-F238E27FC236}">
                  <a16:creationId xmlns:a16="http://schemas.microsoft.com/office/drawing/2014/main" id="{0DC91C90-4B9C-4003-845B-7F3D8D12F090}"/>
                </a:ext>
              </a:extLst>
            </p:cNvPr>
            <p:cNvSpPr/>
            <p:nvPr/>
          </p:nvSpPr>
          <p:spPr>
            <a:xfrm>
              <a:off x="-11950" y="1178922"/>
              <a:ext cx="3567909" cy="5077500"/>
            </a:xfrm>
            <a:custGeom>
              <a:avLst/>
              <a:gdLst>
                <a:gd name="connsiteX0" fmla="*/ 1003046 w 3567909"/>
                <a:gd name="connsiteY0" fmla="*/ 0 h 5077500"/>
                <a:gd name="connsiteX1" fmla="*/ 3567909 w 3567909"/>
                <a:gd name="connsiteY1" fmla="*/ 2538750 h 5077500"/>
                <a:gd name="connsiteX2" fmla="*/ 1003046 w 3567909"/>
                <a:gd name="connsiteY2" fmla="*/ 5077500 h 5077500"/>
                <a:gd name="connsiteX3" fmla="*/ 4685 w 3567909"/>
                <a:gd name="connsiteY3" fmla="*/ 4877993 h 5077500"/>
                <a:gd name="connsiteX4" fmla="*/ 0 w 3567909"/>
                <a:gd name="connsiteY4" fmla="*/ 4875759 h 5077500"/>
                <a:gd name="connsiteX5" fmla="*/ 0 w 3567909"/>
                <a:gd name="connsiteY5" fmla="*/ 201742 h 5077500"/>
                <a:gd name="connsiteX6" fmla="*/ 4685 w 3567909"/>
                <a:gd name="connsiteY6" fmla="*/ 199508 h 5077500"/>
                <a:gd name="connsiteX7" fmla="*/ 1003046 w 3567909"/>
                <a:gd name="connsiteY7" fmla="*/ 0 h 507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909" h="5077500">
                  <a:moveTo>
                    <a:pt x="1003046" y="0"/>
                  </a:moveTo>
                  <a:cubicBezTo>
                    <a:pt x="2419581" y="0"/>
                    <a:pt x="3567909" y="1136637"/>
                    <a:pt x="3567909" y="2538750"/>
                  </a:cubicBezTo>
                  <a:cubicBezTo>
                    <a:pt x="3567909" y="3940863"/>
                    <a:pt x="2419581" y="5077500"/>
                    <a:pt x="1003046" y="5077500"/>
                  </a:cubicBezTo>
                  <a:cubicBezTo>
                    <a:pt x="648912" y="5077500"/>
                    <a:pt x="311541" y="5006460"/>
                    <a:pt x="4685" y="4877993"/>
                  </a:cubicBezTo>
                  <a:lnTo>
                    <a:pt x="0" y="4875759"/>
                  </a:lnTo>
                  <a:lnTo>
                    <a:pt x="0" y="201742"/>
                  </a:lnTo>
                  <a:lnTo>
                    <a:pt x="4685" y="199508"/>
                  </a:lnTo>
                  <a:cubicBezTo>
                    <a:pt x="311541" y="71040"/>
                    <a:pt x="648912" y="0"/>
                    <a:pt x="1003046" y="0"/>
                  </a:cubicBez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3A2221F4-A547-4608-8CAE-39236D1F6635}"/>
                </a:ext>
              </a:extLst>
            </p:cNvPr>
            <p:cNvSpPr/>
            <p:nvPr/>
          </p:nvSpPr>
          <p:spPr>
            <a:xfrm>
              <a:off x="-11951" y="3129793"/>
              <a:ext cx="238122" cy="192718"/>
            </a:xfrm>
            <a:custGeom>
              <a:avLst/>
              <a:gdLst>
                <a:gd name="connsiteX0" fmla="*/ 0 w 238122"/>
                <a:gd name="connsiteY0" fmla="*/ 0 h 192718"/>
                <a:gd name="connsiteX1" fmla="*/ 64754 w 238122"/>
                <a:gd name="connsiteY1" fmla="*/ 26203 h 192718"/>
                <a:gd name="connsiteX2" fmla="*/ 210713 w 238122"/>
                <a:gd name="connsiteY2" fmla="*/ 46760 h 192718"/>
                <a:gd name="connsiteX3" fmla="*/ 210713 w 238122"/>
                <a:gd name="connsiteY3" fmla="*/ 192718 h 192718"/>
                <a:gd name="connsiteX4" fmla="*/ 48308 w 238122"/>
                <a:gd name="connsiteY4" fmla="*/ 42649 h 192718"/>
                <a:gd name="connsiteX5" fmla="*/ 0 w 238122"/>
                <a:gd name="connsiteY5" fmla="*/ 23535 h 19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2" h="192718">
                  <a:moveTo>
                    <a:pt x="0" y="0"/>
                  </a:moveTo>
                  <a:lnTo>
                    <a:pt x="64754" y="26203"/>
                  </a:lnTo>
                  <a:cubicBezTo>
                    <a:pt x="64754" y="26203"/>
                    <a:pt x="149041" y="63206"/>
                    <a:pt x="210713" y="46760"/>
                  </a:cubicBezTo>
                  <a:cubicBezTo>
                    <a:pt x="272385" y="30314"/>
                    <a:pt x="210713" y="192718"/>
                    <a:pt x="210713" y="192718"/>
                  </a:cubicBezTo>
                  <a:cubicBezTo>
                    <a:pt x="210713" y="192718"/>
                    <a:pt x="233325" y="110489"/>
                    <a:pt x="48308" y="42649"/>
                  </a:cubicBezTo>
                  <a:lnTo>
                    <a:pt x="0" y="23535"/>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9DC43F57-E782-4656-8745-3FA6810F6CEC}"/>
                </a:ext>
              </a:extLst>
            </p:cNvPr>
            <p:cNvSpPr/>
            <p:nvPr/>
          </p:nvSpPr>
          <p:spPr>
            <a:xfrm>
              <a:off x="1833412" y="2850720"/>
              <a:ext cx="1151212" cy="472819"/>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chemeClr val="tx1">
                <a:lumMod val="85000"/>
                <a:lumOff val="15000"/>
              </a:scheme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2A9EEC8-F3B4-4991-9E73-19EC14D00E8A}"/>
                </a:ext>
              </a:extLst>
            </p:cNvPr>
            <p:cNvSpPr/>
            <p:nvPr/>
          </p:nvSpPr>
          <p:spPr>
            <a:xfrm>
              <a:off x="2695450" y="3539349"/>
              <a:ext cx="637278" cy="1377343"/>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01DA58D-5616-446C-9883-B189C97C5F5B}"/>
                </a:ext>
              </a:extLst>
            </p:cNvPr>
            <p:cNvSpPr/>
            <p:nvPr/>
          </p:nvSpPr>
          <p:spPr>
            <a:xfrm>
              <a:off x="-11951" y="4124250"/>
              <a:ext cx="625740" cy="872929"/>
            </a:xfrm>
            <a:custGeom>
              <a:avLst/>
              <a:gdLst>
                <a:gd name="connsiteX0" fmla="*/ 591022 w 625740"/>
                <a:gd name="connsiteY0" fmla="*/ 0 h 872929"/>
                <a:gd name="connsiteX1" fmla="*/ 591022 w 625740"/>
                <a:gd name="connsiteY1" fmla="*/ 88395 h 872929"/>
                <a:gd name="connsiteX2" fmla="*/ 459455 w 625740"/>
                <a:gd name="connsiteY2" fmla="*/ 182959 h 872929"/>
                <a:gd name="connsiteX3" fmla="*/ 1092 w 625740"/>
                <a:gd name="connsiteY3" fmla="*/ 870673 h 872929"/>
                <a:gd name="connsiteX4" fmla="*/ 0 w 625740"/>
                <a:gd name="connsiteY4" fmla="*/ 872929 h 872929"/>
                <a:gd name="connsiteX5" fmla="*/ 0 w 625740"/>
                <a:gd name="connsiteY5" fmla="*/ 835868 h 872929"/>
                <a:gd name="connsiteX6" fmla="*/ 27493 w 625740"/>
                <a:gd name="connsiteY6" fmla="*/ 795119 h 872929"/>
                <a:gd name="connsiteX7" fmla="*/ 436840 w 625740"/>
                <a:gd name="connsiteY7" fmla="*/ 174736 h 872929"/>
                <a:gd name="connsiteX8" fmla="*/ 463566 w 625740"/>
                <a:gd name="connsiteY8" fmla="*/ 14389 h 87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40" h="872929">
                  <a:moveTo>
                    <a:pt x="591022" y="0"/>
                  </a:moveTo>
                  <a:cubicBezTo>
                    <a:pt x="591022" y="0"/>
                    <a:pt x="669139" y="63726"/>
                    <a:pt x="591022" y="88395"/>
                  </a:cubicBezTo>
                  <a:cubicBezTo>
                    <a:pt x="510847" y="113064"/>
                    <a:pt x="459455" y="182959"/>
                    <a:pt x="459455" y="182959"/>
                  </a:cubicBezTo>
                  <a:cubicBezTo>
                    <a:pt x="459455" y="182959"/>
                    <a:pt x="83641" y="715965"/>
                    <a:pt x="1092" y="870673"/>
                  </a:cubicBezTo>
                  <a:lnTo>
                    <a:pt x="0" y="872929"/>
                  </a:lnTo>
                  <a:lnTo>
                    <a:pt x="0" y="835868"/>
                  </a:lnTo>
                  <a:lnTo>
                    <a:pt x="27493" y="795119"/>
                  </a:lnTo>
                  <a:cubicBezTo>
                    <a:pt x="146597" y="618390"/>
                    <a:pt x="390586" y="254910"/>
                    <a:pt x="436840" y="174736"/>
                  </a:cubicBezTo>
                  <a:cubicBezTo>
                    <a:pt x="498512" y="67838"/>
                    <a:pt x="463566" y="14389"/>
                    <a:pt x="463566" y="14389"/>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2" name="Freeform: Shape 51">
              <a:extLst>
                <a:ext uri="{FF2B5EF4-FFF2-40B4-BE49-F238E27FC236}">
                  <a16:creationId xmlns:a16="http://schemas.microsoft.com/office/drawing/2014/main" id="{F264E0FC-96D3-4EB6-97F5-A964023EA043}"/>
                </a:ext>
              </a:extLst>
            </p:cNvPr>
            <p:cNvSpPr/>
            <p:nvPr/>
          </p:nvSpPr>
          <p:spPr>
            <a:xfrm>
              <a:off x="1400566" y="4075938"/>
              <a:ext cx="842851" cy="1192326"/>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6DE7310-B3B8-4B46-BB99-B7A571B22189}"/>
                </a:ext>
              </a:extLst>
            </p:cNvPr>
            <p:cNvSpPr/>
            <p:nvPr/>
          </p:nvSpPr>
          <p:spPr>
            <a:xfrm>
              <a:off x="401250" y="5704080"/>
              <a:ext cx="1295113" cy="205574"/>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DAEB91D-C242-43F4-8180-A9DA4DD3A1CC}"/>
                </a:ext>
              </a:extLst>
            </p:cNvPr>
            <p:cNvSpPr/>
            <p:nvPr/>
          </p:nvSpPr>
          <p:spPr>
            <a:xfrm>
              <a:off x="-11950" y="1468240"/>
              <a:ext cx="319665" cy="99833"/>
            </a:xfrm>
            <a:custGeom>
              <a:avLst/>
              <a:gdLst>
                <a:gd name="connsiteX0" fmla="*/ 319665 w 319665"/>
                <a:gd name="connsiteY0" fmla="*/ 0 h 99833"/>
                <a:gd name="connsiteX1" fmla="*/ 319665 w 319665"/>
                <a:gd name="connsiteY1" fmla="*/ 22612 h 99833"/>
                <a:gd name="connsiteX2" fmla="*/ 4178 w 319665"/>
                <a:gd name="connsiteY2" fmla="*/ 98197 h 99833"/>
                <a:gd name="connsiteX3" fmla="*/ 0 w 319665"/>
                <a:gd name="connsiteY3" fmla="*/ 99833 h 99833"/>
                <a:gd name="connsiteX4" fmla="*/ 0 w 319665"/>
                <a:gd name="connsiteY4" fmla="*/ 82025 h 99833"/>
                <a:gd name="connsiteX5" fmla="*/ 97131 w 319665"/>
                <a:gd name="connsiteY5" fmla="*/ 49594 h 99833"/>
                <a:gd name="connsiteX6" fmla="*/ 319665 w 319665"/>
                <a:gd name="connsiteY6" fmla="*/ 0 h 9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665" h="99833">
                  <a:moveTo>
                    <a:pt x="319665" y="0"/>
                  </a:moveTo>
                  <a:lnTo>
                    <a:pt x="319665" y="22612"/>
                  </a:lnTo>
                  <a:cubicBezTo>
                    <a:pt x="319665" y="22612"/>
                    <a:pt x="181545" y="36263"/>
                    <a:pt x="4178" y="98197"/>
                  </a:cubicBezTo>
                  <a:lnTo>
                    <a:pt x="0" y="99833"/>
                  </a:lnTo>
                  <a:lnTo>
                    <a:pt x="0" y="82025"/>
                  </a:lnTo>
                  <a:lnTo>
                    <a:pt x="97131" y="49594"/>
                  </a:lnTo>
                  <a:cubicBezTo>
                    <a:pt x="227156" y="10792"/>
                    <a:pt x="319665" y="0"/>
                    <a:pt x="319665" y="0"/>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018F6414-9B9D-4D35-AF0E-17562FB4B3B1}"/>
                </a:ext>
              </a:extLst>
            </p:cNvPr>
            <p:cNvSpPr/>
            <p:nvPr/>
          </p:nvSpPr>
          <p:spPr>
            <a:xfrm>
              <a:off x="1673749" y="1426094"/>
              <a:ext cx="1130654" cy="822294"/>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6BF9552-2EB2-4905-8B8C-BC90D6E9C19F}"/>
                </a:ext>
              </a:extLst>
            </p:cNvPr>
            <p:cNvSpPr/>
            <p:nvPr/>
          </p:nvSpPr>
          <p:spPr>
            <a:xfrm>
              <a:off x="883622" y="1637836"/>
              <a:ext cx="226131" cy="1068982"/>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D81818E-95B9-4B42-9AFB-39F46FF3EE39}"/>
                </a:ext>
              </a:extLst>
            </p:cNvPr>
            <p:cNvSpPr/>
            <p:nvPr/>
          </p:nvSpPr>
          <p:spPr>
            <a:xfrm>
              <a:off x="-71569" y="5989826"/>
              <a:ext cx="164459" cy="205574"/>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A3DC75F-0BC5-4772-A7D7-316456FA3E3F}"/>
                </a:ext>
              </a:extLst>
            </p:cNvPr>
            <p:cNvSpPr/>
            <p:nvPr/>
          </p:nvSpPr>
          <p:spPr>
            <a:xfrm>
              <a:off x="1947163" y="5981603"/>
              <a:ext cx="164459" cy="205574"/>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7C954A-6C4F-4335-A553-4A66467879E5}"/>
                </a:ext>
              </a:extLst>
            </p:cNvPr>
            <p:cNvSpPr/>
            <p:nvPr/>
          </p:nvSpPr>
          <p:spPr>
            <a:xfrm>
              <a:off x="2903078" y="5245650"/>
              <a:ext cx="226131" cy="123344"/>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53E9DCD-C044-4D8A-A0AE-F2D6D39540CE}"/>
                </a:ext>
              </a:extLst>
            </p:cNvPr>
            <p:cNvSpPr/>
            <p:nvPr/>
          </p:nvSpPr>
          <p:spPr>
            <a:xfrm>
              <a:off x="3452874" y="3417384"/>
              <a:ext cx="143901" cy="205574"/>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C14ACE-C0B1-499B-8CA7-95A2FF143129}"/>
                </a:ext>
              </a:extLst>
            </p:cNvPr>
            <p:cNvSpPr/>
            <p:nvPr/>
          </p:nvSpPr>
          <p:spPr>
            <a:xfrm>
              <a:off x="3090151" y="2215496"/>
              <a:ext cx="61672" cy="185016"/>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3860E3D-9C9C-4DA1-B684-34938D7ECA6D}"/>
                </a:ext>
              </a:extLst>
            </p:cNvPr>
            <p:cNvSpPr/>
            <p:nvPr/>
          </p:nvSpPr>
          <p:spPr>
            <a:xfrm>
              <a:off x="101113" y="2593752"/>
              <a:ext cx="1809047" cy="166514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240EC49-2DC5-4695-BE85-3F545CA6B961}"/>
                </a:ext>
              </a:extLst>
            </p:cNvPr>
            <p:cNvSpPr/>
            <p:nvPr/>
          </p:nvSpPr>
          <p:spPr>
            <a:xfrm>
              <a:off x="2697505" y="2157791"/>
              <a:ext cx="801737" cy="1603473"/>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chemeClr val="tx1">
                <a:lumMod val="85000"/>
                <a:lumOff val="15000"/>
              </a:schemeClr>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A1AF7CD-55FD-4CB3-A6F3-DC14E91653A3}"/>
                </a:ext>
              </a:extLst>
            </p:cNvPr>
            <p:cNvSpPr/>
            <p:nvPr/>
          </p:nvSpPr>
          <p:spPr>
            <a:xfrm>
              <a:off x="179231" y="1162878"/>
              <a:ext cx="1685703" cy="575606"/>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8CC9544-E800-4A39-AEB8-BC7817124672}"/>
                </a:ext>
              </a:extLst>
            </p:cNvPr>
            <p:cNvSpPr/>
            <p:nvPr/>
          </p:nvSpPr>
          <p:spPr>
            <a:xfrm>
              <a:off x="-11951" y="5161789"/>
              <a:ext cx="496458" cy="885834"/>
            </a:xfrm>
            <a:custGeom>
              <a:avLst/>
              <a:gdLst>
                <a:gd name="connsiteX0" fmla="*/ 0 w 496458"/>
                <a:gd name="connsiteY0" fmla="*/ 0 h 885834"/>
                <a:gd name="connsiteX1" fmla="*/ 22997 w 496458"/>
                <a:gd name="connsiteY1" fmla="*/ 50606 h 885834"/>
                <a:gd name="connsiteX2" fmla="*/ 496458 w 496458"/>
                <a:gd name="connsiteY2" fmla="*/ 656385 h 885834"/>
                <a:gd name="connsiteX3" fmla="*/ 7024 w 496458"/>
                <a:gd name="connsiteY3" fmla="*/ 884997 h 885834"/>
                <a:gd name="connsiteX4" fmla="*/ 0 w 496458"/>
                <a:gd name="connsiteY4" fmla="*/ 885834 h 88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458" h="885834">
                  <a:moveTo>
                    <a:pt x="0" y="0"/>
                  </a:moveTo>
                  <a:lnTo>
                    <a:pt x="22997" y="50606"/>
                  </a:lnTo>
                  <a:cubicBezTo>
                    <a:pt x="158538" y="318465"/>
                    <a:pt x="496458" y="656385"/>
                    <a:pt x="496458" y="656385"/>
                  </a:cubicBezTo>
                  <a:cubicBezTo>
                    <a:pt x="338167" y="832664"/>
                    <a:pt x="71274" y="876734"/>
                    <a:pt x="7024" y="884997"/>
                  </a:cubicBezTo>
                  <a:lnTo>
                    <a:pt x="0" y="885834"/>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a16="http://schemas.microsoft.com/office/drawing/2014/main" id="{D6B3F6E1-EC04-443B-8A09-FA78ACDE0F65}"/>
                </a:ext>
              </a:extLst>
            </p:cNvPr>
            <p:cNvSpPr/>
            <p:nvPr/>
          </p:nvSpPr>
          <p:spPr>
            <a:xfrm>
              <a:off x="1556573" y="4768719"/>
              <a:ext cx="1459572" cy="1253998"/>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1" name="타원 2">
            <a:extLst>
              <a:ext uri="{FF2B5EF4-FFF2-40B4-BE49-F238E27FC236}">
                <a16:creationId xmlns:a16="http://schemas.microsoft.com/office/drawing/2014/main" id="{44542641-1449-4304-B590-39708E5D8E92}"/>
              </a:ext>
            </a:extLst>
          </p:cNvPr>
          <p:cNvSpPr/>
          <p:nvPr/>
        </p:nvSpPr>
        <p:spPr>
          <a:xfrm>
            <a:off x="3922606" y="1888388"/>
            <a:ext cx="720000" cy="720000"/>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3</a:t>
            </a:r>
            <a:endParaRPr lang="ko-KR" altLang="en-US" sz="3200" b="1" dirty="0"/>
          </a:p>
        </p:txBody>
      </p:sp>
      <p:sp>
        <p:nvSpPr>
          <p:cNvPr id="42" name="타원 29">
            <a:extLst>
              <a:ext uri="{FF2B5EF4-FFF2-40B4-BE49-F238E27FC236}">
                <a16:creationId xmlns:a16="http://schemas.microsoft.com/office/drawing/2014/main" id="{D5CC613A-D651-4B4F-B49F-3E8645819CF8}"/>
              </a:ext>
            </a:extLst>
          </p:cNvPr>
          <p:cNvSpPr/>
          <p:nvPr/>
        </p:nvSpPr>
        <p:spPr>
          <a:xfrm>
            <a:off x="3270255" y="943713"/>
            <a:ext cx="720000" cy="72000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2</a:t>
            </a:r>
            <a:endParaRPr lang="ko-KR" altLang="en-US" sz="3200" b="1" dirty="0"/>
          </a:p>
        </p:txBody>
      </p:sp>
      <p:sp>
        <p:nvSpPr>
          <p:cNvPr id="43" name="타원 30">
            <a:extLst>
              <a:ext uri="{FF2B5EF4-FFF2-40B4-BE49-F238E27FC236}">
                <a16:creationId xmlns:a16="http://schemas.microsoft.com/office/drawing/2014/main" id="{3BA61F25-717C-4F56-8E43-A75467103678}"/>
              </a:ext>
            </a:extLst>
          </p:cNvPr>
          <p:cNvSpPr/>
          <p:nvPr/>
        </p:nvSpPr>
        <p:spPr>
          <a:xfrm>
            <a:off x="2239076" y="86364"/>
            <a:ext cx="720000" cy="72000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1</a:t>
            </a:r>
            <a:endParaRPr lang="ko-KR" altLang="en-US" sz="3200" b="1" dirty="0"/>
          </a:p>
        </p:txBody>
      </p:sp>
      <p:graphicFrame>
        <p:nvGraphicFramePr>
          <p:cNvPr id="45" name="İçerik Yer Tutucusu 3">
            <a:extLst>
              <a:ext uri="{FF2B5EF4-FFF2-40B4-BE49-F238E27FC236}">
                <a16:creationId xmlns:a16="http://schemas.microsoft.com/office/drawing/2014/main" id="{363ABAEE-4D95-4374-B957-C33368AB0601}"/>
              </a:ext>
            </a:extLst>
          </p:cNvPr>
          <p:cNvGraphicFramePr>
            <a:graphicFrameLocks/>
          </p:cNvGraphicFramePr>
          <p:nvPr>
            <p:extLst>
              <p:ext uri="{D42A27DB-BD31-4B8C-83A1-F6EECF244321}">
                <p14:modId xmlns:p14="http://schemas.microsoft.com/office/powerpoint/2010/main" val="1658634833"/>
              </p:ext>
            </p:extLst>
          </p:nvPr>
        </p:nvGraphicFramePr>
        <p:xfrm>
          <a:off x="1833412" y="2636680"/>
          <a:ext cx="8593298" cy="41138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500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tr-TR" sz="4800" dirty="0" err="1"/>
              <a:t>Highest</a:t>
            </a:r>
            <a:r>
              <a:rPr lang="tr-TR" sz="4800" dirty="0"/>
              <a:t> </a:t>
            </a:r>
            <a:r>
              <a:rPr lang="tr-TR" sz="4800" dirty="0" err="1"/>
              <a:t>Accuracy</a:t>
            </a:r>
            <a:endParaRPr lang="en-US" sz="4800" dirty="0"/>
          </a:p>
        </p:txBody>
      </p:sp>
      <p:cxnSp>
        <p:nvCxnSpPr>
          <p:cNvPr id="5" name="직선 연결선 4">
            <a:extLst>
              <a:ext uri="{FF2B5EF4-FFF2-40B4-BE49-F238E27FC236}">
                <a16:creationId xmlns:a16="http://schemas.microsoft.com/office/drawing/2014/main" id="{1DE602F7-69E4-4B14-BFA0-EE3D20E56317}"/>
              </a:ext>
            </a:extLst>
          </p:cNvPr>
          <p:cNvCxnSpPr/>
          <p:nvPr/>
        </p:nvCxnSpPr>
        <p:spPr bwMode="auto">
          <a:xfrm>
            <a:off x="7517272" y="2301135"/>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8">
            <a:extLst>
              <a:ext uri="{FF2B5EF4-FFF2-40B4-BE49-F238E27FC236}">
                <a16:creationId xmlns:a16="http://schemas.microsoft.com/office/drawing/2014/main" id="{9FD03664-1853-4B84-A85B-FB7B0BC1626E}"/>
              </a:ext>
            </a:extLst>
          </p:cNvPr>
          <p:cNvCxnSpPr/>
          <p:nvPr/>
        </p:nvCxnSpPr>
        <p:spPr bwMode="auto">
          <a:xfrm>
            <a:off x="7517272" y="195236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9">
            <a:extLst>
              <a:ext uri="{FF2B5EF4-FFF2-40B4-BE49-F238E27FC236}">
                <a16:creationId xmlns:a16="http://schemas.microsoft.com/office/drawing/2014/main" id="{A7803CA6-C8CE-4750-9B56-BADB602B2844}"/>
              </a:ext>
            </a:extLst>
          </p:cNvPr>
          <p:cNvCxnSpPr/>
          <p:nvPr/>
        </p:nvCxnSpPr>
        <p:spPr bwMode="auto">
          <a:xfrm>
            <a:off x="911769" y="229614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10">
            <a:extLst>
              <a:ext uri="{FF2B5EF4-FFF2-40B4-BE49-F238E27FC236}">
                <a16:creationId xmlns:a16="http://schemas.microsoft.com/office/drawing/2014/main" id="{DCACA595-674F-45E8-91A0-3151236F2545}"/>
              </a:ext>
            </a:extLst>
          </p:cNvPr>
          <p:cNvCxnSpPr/>
          <p:nvPr/>
        </p:nvCxnSpPr>
        <p:spPr bwMode="auto">
          <a:xfrm>
            <a:off x="911769" y="1947371"/>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8DF2F5-2904-4946-9AB4-1B4E8F815398}"/>
              </a:ext>
            </a:extLst>
          </p:cNvPr>
          <p:cNvSpPr txBox="1"/>
          <p:nvPr/>
        </p:nvSpPr>
        <p:spPr>
          <a:xfrm>
            <a:off x="911770" y="1966983"/>
            <a:ext cx="2026517" cy="307777"/>
          </a:xfrm>
          <a:prstGeom prst="rect">
            <a:avLst/>
          </a:prstGeom>
          <a:noFill/>
        </p:spPr>
        <p:txBody>
          <a:bodyPr wrap="none" rtlCol="0" anchor="ctr">
            <a:spAutoFit/>
          </a:bodyPr>
          <a:lstStyle/>
          <a:p>
            <a:r>
              <a:rPr lang="tr-TR" altLang="ko-KR" sz="1400" b="1" dirty="0" err="1">
                <a:solidFill>
                  <a:schemeClr val="accent3"/>
                </a:solidFill>
              </a:rPr>
              <a:t>XGBoost</a:t>
            </a:r>
            <a:r>
              <a:rPr lang="tr-TR" altLang="ko-KR" sz="1400" b="1" dirty="0">
                <a:solidFill>
                  <a:schemeClr val="accent3"/>
                </a:solidFill>
              </a:rPr>
              <a:t> </a:t>
            </a:r>
            <a:r>
              <a:rPr lang="tr-TR" altLang="ko-KR" sz="1400" b="1" dirty="0" err="1">
                <a:solidFill>
                  <a:schemeClr val="accent3"/>
                </a:solidFill>
              </a:rPr>
              <a:t>with</a:t>
            </a:r>
            <a:r>
              <a:rPr lang="tr-TR" altLang="ko-KR" sz="1400" b="1" dirty="0">
                <a:solidFill>
                  <a:schemeClr val="accent3"/>
                </a:solidFill>
              </a:rPr>
              <a:t> LASSO</a:t>
            </a:r>
            <a:endParaRPr lang="ko-KR" altLang="en-US" sz="1400" b="1" dirty="0">
              <a:solidFill>
                <a:schemeClr val="accent3"/>
              </a:solidFill>
            </a:endParaRPr>
          </a:p>
        </p:txBody>
      </p:sp>
      <p:sp>
        <p:nvSpPr>
          <p:cNvPr id="10" name="TextBox 9">
            <a:extLst>
              <a:ext uri="{FF2B5EF4-FFF2-40B4-BE49-F238E27FC236}">
                <a16:creationId xmlns:a16="http://schemas.microsoft.com/office/drawing/2014/main" id="{E1EA0EFE-2933-450B-8985-5FD9C54100F2}"/>
              </a:ext>
            </a:extLst>
          </p:cNvPr>
          <p:cNvSpPr txBox="1"/>
          <p:nvPr/>
        </p:nvSpPr>
        <p:spPr>
          <a:xfrm>
            <a:off x="7517272" y="1966983"/>
            <a:ext cx="2214068" cy="307777"/>
          </a:xfrm>
          <a:prstGeom prst="rect">
            <a:avLst/>
          </a:prstGeom>
          <a:noFill/>
        </p:spPr>
        <p:txBody>
          <a:bodyPr wrap="none" rtlCol="0" anchor="ctr">
            <a:spAutoFit/>
          </a:bodyPr>
          <a:lstStyle/>
          <a:p>
            <a:r>
              <a:rPr lang="tr-TR" altLang="ko-KR" sz="1400" b="1" dirty="0" err="1">
                <a:ln w="3175">
                  <a:noFill/>
                </a:ln>
                <a:solidFill>
                  <a:srgbClr val="010A4F"/>
                </a:solidFill>
              </a:rPr>
              <a:t>XGBoost</a:t>
            </a:r>
            <a:r>
              <a:rPr lang="tr-TR" altLang="ko-KR" sz="1400" b="1" dirty="0">
                <a:ln w="3175">
                  <a:noFill/>
                </a:ln>
                <a:solidFill>
                  <a:srgbClr val="010A4F"/>
                </a:solidFill>
              </a:rPr>
              <a:t> </a:t>
            </a:r>
            <a:r>
              <a:rPr lang="tr-TR" altLang="ko-KR" sz="1400" b="1" dirty="0" err="1">
                <a:ln w="3175">
                  <a:noFill/>
                </a:ln>
                <a:solidFill>
                  <a:srgbClr val="010A4F"/>
                </a:solidFill>
              </a:rPr>
              <a:t>with</a:t>
            </a:r>
            <a:r>
              <a:rPr lang="tr-TR" altLang="ko-KR" sz="1400" b="1" dirty="0">
                <a:ln w="3175">
                  <a:noFill/>
                </a:ln>
                <a:solidFill>
                  <a:srgbClr val="010A4F"/>
                </a:solidFill>
              </a:rPr>
              <a:t> </a:t>
            </a:r>
            <a:r>
              <a:rPr lang="tr-TR" altLang="ko-KR" sz="1400" b="1" dirty="0" err="1">
                <a:ln w="3175">
                  <a:noFill/>
                </a:ln>
                <a:solidFill>
                  <a:srgbClr val="010A4F"/>
                </a:solidFill>
              </a:rPr>
              <a:t>Raw</a:t>
            </a:r>
            <a:r>
              <a:rPr lang="tr-TR" altLang="ko-KR" sz="1400" b="1" dirty="0">
                <a:ln w="3175">
                  <a:noFill/>
                </a:ln>
                <a:solidFill>
                  <a:srgbClr val="010A4F"/>
                </a:solidFill>
              </a:rPr>
              <a:t> Data</a:t>
            </a:r>
            <a:endParaRPr lang="ko-KR" altLang="en-US" sz="1400" b="1" dirty="0">
              <a:ln w="3175">
                <a:noFill/>
              </a:ln>
              <a:solidFill>
                <a:srgbClr val="010A4F"/>
              </a:solidFill>
            </a:endParaRPr>
          </a:p>
        </p:txBody>
      </p:sp>
      <p:sp>
        <p:nvSpPr>
          <p:cNvPr id="11" name="TextBox 10">
            <a:extLst>
              <a:ext uri="{FF2B5EF4-FFF2-40B4-BE49-F238E27FC236}">
                <a16:creationId xmlns:a16="http://schemas.microsoft.com/office/drawing/2014/main" id="{1CD73D67-C9B8-44F2-AA61-98F2C7E30096}"/>
              </a:ext>
            </a:extLst>
          </p:cNvPr>
          <p:cNvSpPr txBox="1"/>
          <p:nvPr/>
        </p:nvSpPr>
        <p:spPr>
          <a:xfrm>
            <a:off x="911770" y="2538468"/>
            <a:ext cx="1608133" cy="338554"/>
          </a:xfrm>
          <a:prstGeom prst="rect">
            <a:avLst/>
          </a:prstGeom>
          <a:noFill/>
        </p:spPr>
        <p:txBody>
          <a:bodyPr wrap="none" rtlCol="0" anchor="ctr">
            <a:spAutoFit/>
          </a:bodyPr>
          <a:lstStyle/>
          <a:p>
            <a:r>
              <a:rPr lang="tr-TR" altLang="ko-KR" sz="1600" b="1" dirty="0" err="1">
                <a:solidFill>
                  <a:schemeClr val="tx1">
                    <a:lumMod val="75000"/>
                    <a:lumOff val="25000"/>
                  </a:schemeClr>
                </a:solidFill>
              </a:rPr>
              <a:t>Accuracy</a:t>
            </a:r>
            <a:r>
              <a:rPr lang="tr-TR" altLang="ko-KR" sz="1600" b="1" dirty="0">
                <a:solidFill>
                  <a:schemeClr val="tx1">
                    <a:lumMod val="75000"/>
                    <a:lumOff val="25000"/>
                  </a:schemeClr>
                </a:solidFill>
              </a:rPr>
              <a:t> Rate</a:t>
            </a:r>
            <a:endParaRPr lang="ko-KR" altLang="en-US" sz="1600"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id="{A23DE5B2-CA8E-4C39-A093-C7F65F392917}"/>
              </a:ext>
            </a:extLst>
          </p:cNvPr>
          <p:cNvSpPr/>
          <p:nvPr/>
        </p:nvSpPr>
        <p:spPr>
          <a:xfrm>
            <a:off x="890604"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순서도: 처리 56">
            <a:extLst>
              <a:ext uri="{FF2B5EF4-FFF2-40B4-BE49-F238E27FC236}">
                <a16:creationId xmlns:a16="http://schemas.microsoft.com/office/drawing/2014/main" id="{06D3735F-5BE9-47B1-9ADB-937F74CAD194}"/>
              </a:ext>
            </a:extLst>
          </p:cNvPr>
          <p:cNvSpPr/>
          <p:nvPr/>
        </p:nvSpPr>
        <p:spPr>
          <a:xfrm>
            <a:off x="1042173"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id="{A0C1A598-8FB7-46CC-97E7-F794241A6BD9}"/>
              </a:ext>
            </a:extLst>
          </p:cNvPr>
          <p:cNvSpPr/>
          <p:nvPr/>
        </p:nvSpPr>
        <p:spPr>
          <a:xfrm>
            <a:off x="1193742"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id="{F714820B-3D09-4402-B017-DCBA39D4D6CD}"/>
              </a:ext>
            </a:extLst>
          </p:cNvPr>
          <p:cNvSpPr/>
          <p:nvPr/>
        </p:nvSpPr>
        <p:spPr>
          <a:xfrm>
            <a:off x="1345311"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id="{6F6BA5D2-EC74-4C51-A5C7-4FBF36066FBB}"/>
              </a:ext>
            </a:extLst>
          </p:cNvPr>
          <p:cNvSpPr/>
          <p:nvPr/>
        </p:nvSpPr>
        <p:spPr>
          <a:xfrm>
            <a:off x="1496880"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id="{13354A69-1A1D-4122-BE59-9FE8BB43B4B3}"/>
              </a:ext>
            </a:extLst>
          </p:cNvPr>
          <p:cNvSpPr/>
          <p:nvPr/>
        </p:nvSpPr>
        <p:spPr>
          <a:xfrm>
            <a:off x="1648449"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id="{175FC7DC-3830-4AA7-96FF-86F39B0ABA5E}"/>
              </a:ext>
            </a:extLst>
          </p:cNvPr>
          <p:cNvSpPr/>
          <p:nvPr/>
        </p:nvSpPr>
        <p:spPr>
          <a:xfrm>
            <a:off x="1800018"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id="{8B8ACF25-3EB6-4434-90B5-2F10A495303A}"/>
              </a:ext>
            </a:extLst>
          </p:cNvPr>
          <p:cNvSpPr/>
          <p:nvPr/>
        </p:nvSpPr>
        <p:spPr>
          <a:xfrm>
            <a:off x="1951587"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id="{118CECB1-F618-470E-9913-D0B8A95E959C}"/>
              </a:ext>
            </a:extLst>
          </p:cNvPr>
          <p:cNvSpPr/>
          <p:nvPr/>
        </p:nvSpPr>
        <p:spPr>
          <a:xfrm>
            <a:off x="2103156"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순서도: 처리 64">
            <a:extLst>
              <a:ext uri="{FF2B5EF4-FFF2-40B4-BE49-F238E27FC236}">
                <a16:creationId xmlns:a16="http://schemas.microsoft.com/office/drawing/2014/main" id="{AEA82C1B-267D-4866-A41A-C2283441F84D}"/>
              </a:ext>
            </a:extLst>
          </p:cNvPr>
          <p:cNvSpPr/>
          <p:nvPr/>
        </p:nvSpPr>
        <p:spPr>
          <a:xfrm>
            <a:off x="2254725"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id="{9C5D186A-B2B3-4B09-831B-DB2C02B5B877}"/>
              </a:ext>
            </a:extLst>
          </p:cNvPr>
          <p:cNvSpPr/>
          <p:nvPr/>
        </p:nvSpPr>
        <p:spPr>
          <a:xfrm>
            <a:off x="2557863"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id="{6F9F3229-32A9-43A9-8974-8C789BCD47CA}"/>
              </a:ext>
            </a:extLst>
          </p:cNvPr>
          <p:cNvSpPr/>
          <p:nvPr/>
        </p:nvSpPr>
        <p:spPr>
          <a:xfrm>
            <a:off x="2709432"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id="{CE2A2A12-5A50-4D32-9C5F-14F82C1A0104}"/>
              </a:ext>
            </a:extLst>
          </p:cNvPr>
          <p:cNvSpPr/>
          <p:nvPr/>
        </p:nvSpPr>
        <p:spPr>
          <a:xfrm>
            <a:off x="2861001"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id="{E1469319-CC1D-4E93-9631-A7C2C94ABBF2}"/>
              </a:ext>
            </a:extLst>
          </p:cNvPr>
          <p:cNvSpPr/>
          <p:nvPr/>
        </p:nvSpPr>
        <p:spPr>
          <a:xfrm>
            <a:off x="3012570"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id="{238A760E-7D20-44EF-B050-3F48D9BD3E04}"/>
              </a:ext>
            </a:extLst>
          </p:cNvPr>
          <p:cNvSpPr/>
          <p:nvPr/>
        </p:nvSpPr>
        <p:spPr>
          <a:xfrm>
            <a:off x="3164139"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id="{3AFBF963-A5D1-4F1C-81A1-818C61E69937}"/>
              </a:ext>
            </a:extLst>
          </p:cNvPr>
          <p:cNvSpPr/>
          <p:nvPr/>
        </p:nvSpPr>
        <p:spPr>
          <a:xfrm>
            <a:off x="3315708"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id="{C91A6821-4A8B-482A-8065-9361F57EEB70}"/>
              </a:ext>
            </a:extLst>
          </p:cNvPr>
          <p:cNvSpPr/>
          <p:nvPr/>
        </p:nvSpPr>
        <p:spPr>
          <a:xfrm>
            <a:off x="3467277"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id="{5069B4A1-FB30-4CC6-8AA9-1823FE44847E}"/>
              </a:ext>
            </a:extLst>
          </p:cNvPr>
          <p:cNvSpPr/>
          <p:nvPr/>
        </p:nvSpPr>
        <p:spPr>
          <a:xfrm>
            <a:off x="3618846"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id="{324BDE0C-F62E-4D01-9DE4-653B4AC69800}"/>
              </a:ext>
            </a:extLst>
          </p:cNvPr>
          <p:cNvSpPr/>
          <p:nvPr/>
        </p:nvSpPr>
        <p:spPr>
          <a:xfrm>
            <a:off x="377041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id="{85D542EA-86D9-49E2-8FF9-7840AD67302C}"/>
              </a:ext>
            </a:extLst>
          </p:cNvPr>
          <p:cNvSpPr txBox="1"/>
          <p:nvPr/>
        </p:nvSpPr>
        <p:spPr>
          <a:xfrm>
            <a:off x="3950877" y="2855422"/>
            <a:ext cx="732893" cy="461665"/>
          </a:xfrm>
          <a:prstGeom prst="rect">
            <a:avLst/>
          </a:prstGeom>
          <a:noFill/>
        </p:spPr>
        <p:txBody>
          <a:bodyPr wrap="none" rtlCol="0" anchor="ctr">
            <a:spAutoFit/>
          </a:bodyPr>
          <a:lstStyle/>
          <a:p>
            <a:r>
              <a:rPr lang="en-US" altLang="ko-KR" sz="2400" b="1" dirty="0">
                <a:solidFill>
                  <a:schemeClr val="accent3"/>
                </a:solidFill>
              </a:rPr>
              <a:t>5</a:t>
            </a:r>
            <a:r>
              <a:rPr lang="tr-TR" altLang="ko-KR" sz="2400" b="1" dirty="0">
                <a:solidFill>
                  <a:schemeClr val="accent3"/>
                </a:solidFill>
              </a:rPr>
              <a:t>6</a:t>
            </a:r>
            <a:r>
              <a:rPr lang="en-US" altLang="ko-KR" b="1" dirty="0">
                <a:solidFill>
                  <a:schemeClr val="accent3"/>
                </a:solidFill>
              </a:rPr>
              <a:t>%</a:t>
            </a:r>
            <a:endParaRPr lang="ko-KR" altLang="en-US" b="1" dirty="0">
              <a:solidFill>
                <a:schemeClr val="accent3"/>
              </a:solidFill>
            </a:endParaRPr>
          </a:p>
        </p:txBody>
      </p:sp>
      <p:sp>
        <p:nvSpPr>
          <p:cNvPr id="59" name="TextBox 58">
            <a:extLst>
              <a:ext uri="{FF2B5EF4-FFF2-40B4-BE49-F238E27FC236}">
                <a16:creationId xmlns:a16="http://schemas.microsoft.com/office/drawing/2014/main" id="{F40DB9CC-9FE2-4DF3-9B70-FEA3FBE791CB}"/>
              </a:ext>
            </a:extLst>
          </p:cNvPr>
          <p:cNvSpPr txBox="1"/>
          <p:nvPr/>
        </p:nvSpPr>
        <p:spPr>
          <a:xfrm>
            <a:off x="729707" y="5101100"/>
            <a:ext cx="6297413" cy="1200329"/>
          </a:xfrm>
          <a:prstGeom prst="rect">
            <a:avLst/>
          </a:prstGeom>
          <a:noFill/>
        </p:spPr>
        <p:txBody>
          <a:bodyPr wrap="square" rtlCol="0">
            <a:spAutoFit/>
          </a:bodyPr>
          <a:lstStyle/>
          <a:p>
            <a:r>
              <a:rPr lang="en-GB" dirty="0"/>
              <a:t>However, other methods that we use are not useless since their accuracy rates varies between 46 percent and 56 percent. So, we can conclude that any method we use in our prediction model can give us the expected results. </a:t>
            </a:r>
            <a:endParaRPr lang="en-US" dirty="0"/>
          </a:p>
        </p:txBody>
      </p:sp>
      <p:sp>
        <p:nvSpPr>
          <p:cNvPr id="60" name="TextBox 59">
            <a:extLst>
              <a:ext uri="{FF2B5EF4-FFF2-40B4-BE49-F238E27FC236}">
                <a16:creationId xmlns:a16="http://schemas.microsoft.com/office/drawing/2014/main" id="{43A20542-A85E-455D-9418-0D87D84E0207}"/>
              </a:ext>
            </a:extLst>
          </p:cNvPr>
          <p:cNvSpPr txBox="1"/>
          <p:nvPr/>
        </p:nvSpPr>
        <p:spPr>
          <a:xfrm>
            <a:off x="7517273" y="2558397"/>
            <a:ext cx="1608133" cy="338554"/>
          </a:xfrm>
          <a:prstGeom prst="rect">
            <a:avLst/>
          </a:prstGeom>
          <a:noFill/>
        </p:spPr>
        <p:txBody>
          <a:bodyPr wrap="none" rtlCol="0" anchor="ctr">
            <a:spAutoFit/>
          </a:bodyPr>
          <a:lstStyle/>
          <a:p>
            <a:r>
              <a:rPr lang="tr-TR" altLang="ko-KR" sz="1600" b="1" dirty="0" err="1">
                <a:solidFill>
                  <a:schemeClr val="tx1">
                    <a:lumMod val="75000"/>
                    <a:lumOff val="25000"/>
                  </a:schemeClr>
                </a:solidFill>
              </a:rPr>
              <a:t>Accuracy</a:t>
            </a:r>
            <a:r>
              <a:rPr lang="tr-TR" altLang="ko-KR" sz="1600" b="1" dirty="0">
                <a:solidFill>
                  <a:schemeClr val="tx1">
                    <a:lumMod val="75000"/>
                    <a:lumOff val="25000"/>
                  </a:schemeClr>
                </a:solidFill>
              </a:rPr>
              <a:t> Rate</a:t>
            </a:r>
            <a:endParaRPr lang="ko-KR" altLang="en-US" sz="1600" b="1" dirty="0">
              <a:solidFill>
                <a:schemeClr val="tx1">
                  <a:lumMod val="75000"/>
                  <a:lumOff val="25000"/>
                </a:schemeClr>
              </a:solidFill>
            </a:endParaRPr>
          </a:p>
        </p:txBody>
      </p:sp>
      <p:sp>
        <p:nvSpPr>
          <p:cNvPr id="61" name="순서도: 처리 250">
            <a:extLst>
              <a:ext uri="{FF2B5EF4-FFF2-40B4-BE49-F238E27FC236}">
                <a16:creationId xmlns:a16="http://schemas.microsoft.com/office/drawing/2014/main" id="{0BDC192B-CDFB-4311-9005-66289534E10C}"/>
              </a:ext>
            </a:extLst>
          </p:cNvPr>
          <p:cNvSpPr/>
          <p:nvPr/>
        </p:nvSpPr>
        <p:spPr>
          <a:xfrm>
            <a:off x="7602114"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순서도: 처리 251">
            <a:extLst>
              <a:ext uri="{FF2B5EF4-FFF2-40B4-BE49-F238E27FC236}">
                <a16:creationId xmlns:a16="http://schemas.microsoft.com/office/drawing/2014/main" id="{66933B7F-BA5F-4050-8A02-F20C415291F1}"/>
              </a:ext>
            </a:extLst>
          </p:cNvPr>
          <p:cNvSpPr/>
          <p:nvPr/>
        </p:nvSpPr>
        <p:spPr>
          <a:xfrm>
            <a:off x="7753683"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순서도: 처리 252">
            <a:extLst>
              <a:ext uri="{FF2B5EF4-FFF2-40B4-BE49-F238E27FC236}">
                <a16:creationId xmlns:a16="http://schemas.microsoft.com/office/drawing/2014/main" id="{067B12E0-5FC7-467C-84D0-58B775D1E737}"/>
              </a:ext>
            </a:extLst>
          </p:cNvPr>
          <p:cNvSpPr/>
          <p:nvPr/>
        </p:nvSpPr>
        <p:spPr>
          <a:xfrm>
            <a:off x="7905252"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순서도: 처리 253">
            <a:extLst>
              <a:ext uri="{FF2B5EF4-FFF2-40B4-BE49-F238E27FC236}">
                <a16:creationId xmlns:a16="http://schemas.microsoft.com/office/drawing/2014/main" id="{BBC8220E-EBEB-4908-97E3-5B2535783310}"/>
              </a:ext>
            </a:extLst>
          </p:cNvPr>
          <p:cNvSpPr/>
          <p:nvPr/>
        </p:nvSpPr>
        <p:spPr>
          <a:xfrm>
            <a:off x="8056821"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순서도: 처리 254">
            <a:extLst>
              <a:ext uri="{FF2B5EF4-FFF2-40B4-BE49-F238E27FC236}">
                <a16:creationId xmlns:a16="http://schemas.microsoft.com/office/drawing/2014/main" id="{A624CFB4-96AE-42E6-94D7-7D993A63CC3A}"/>
              </a:ext>
            </a:extLst>
          </p:cNvPr>
          <p:cNvSpPr/>
          <p:nvPr/>
        </p:nvSpPr>
        <p:spPr>
          <a:xfrm>
            <a:off x="8208390"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순서도: 처리 255">
            <a:extLst>
              <a:ext uri="{FF2B5EF4-FFF2-40B4-BE49-F238E27FC236}">
                <a16:creationId xmlns:a16="http://schemas.microsoft.com/office/drawing/2014/main" id="{12F18E51-291E-421A-9192-8779258FA4BE}"/>
              </a:ext>
            </a:extLst>
          </p:cNvPr>
          <p:cNvSpPr/>
          <p:nvPr/>
        </p:nvSpPr>
        <p:spPr>
          <a:xfrm>
            <a:off x="8359959"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순서도: 처리 256">
            <a:extLst>
              <a:ext uri="{FF2B5EF4-FFF2-40B4-BE49-F238E27FC236}">
                <a16:creationId xmlns:a16="http://schemas.microsoft.com/office/drawing/2014/main" id="{5E0F3D11-B827-494B-AE6C-3D553ACAAD57}"/>
              </a:ext>
            </a:extLst>
          </p:cNvPr>
          <p:cNvSpPr/>
          <p:nvPr/>
        </p:nvSpPr>
        <p:spPr>
          <a:xfrm>
            <a:off x="8511528"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순서도: 처리 257">
            <a:extLst>
              <a:ext uri="{FF2B5EF4-FFF2-40B4-BE49-F238E27FC236}">
                <a16:creationId xmlns:a16="http://schemas.microsoft.com/office/drawing/2014/main" id="{AF752824-7A25-46DB-B0F2-B8DD3DBA32E5}"/>
              </a:ext>
            </a:extLst>
          </p:cNvPr>
          <p:cNvSpPr/>
          <p:nvPr/>
        </p:nvSpPr>
        <p:spPr>
          <a:xfrm>
            <a:off x="8663097"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순서도: 처리 258">
            <a:extLst>
              <a:ext uri="{FF2B5EF4-FFF2-40B4-BE49-F238E27FC236}">
                <a16:creationId xmlns:a16="http://schemas.microsoft.com/office/drawing/2014/main" id="{1C24B8FE-CB0B-4CF3-95F6-9315F0462A68}"/>
              </a:ext>
            </a:extLst>
          </p:cNvPr>
          <p:cNvSpPr/>
          <p:nvPr/>
        </p:nvSpPr>
        <p:spPr>
          <a:xfrm>
            <a:off x="8814666"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순서도: 처리 259">
            <a:extLst>
              <a:ext uri="{FF2B5EF4-FFF2-40B4-BE49-F238E27FC236}">
                <a16:creationId xmlns:a16="http://schemas.microsoft.com/office/drawing/2014/main" id="{B5D46CB4-4D35-4C48-9E62-A549D0564A61}"/>
              </a:ext>
            </a:extLst>
          </p:cNvPr>
          <p:cNvSpPr/>
          <p:nvPr/>
        </p:nvSpPr>
        <p:spPr>
          <a:xfrm>
            <a:off x="8966235"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순서도: 처리 261">
            <a:extLst>
              <a:ext uri="{FF2B5EF4-FFF2-40B4-BE49-F238E27FC236}">
                <a16:creationId xmlns:a16="http://schemas.microsoft.com/office/drawing/2014/main" id="{DD83A0B4-1927-4E56-AC78-AEA3FAEB3438}"/>
              </a:ext>
            </a:extLst>
          </p:cNvPr>
          <p:cNvSpPr/>
          <p:nvPr/>
        </p:nvSpPr>
        <p:spPr>
          <a:xfrm>
            <a:off x="9269373"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순서도: 처리 262">
            <a:extLst>
              <a:ext uri="{FF2B5EF4-FFF2-40B4-BE49-F238E27FC236}">
                <a16:creationId xmlns:a16="http://schemas.microsoft.com/office/drawing/2014/main" id="{BC044529-A21B-4AF2-BFC7-615CB3CA685F}"/>
              </a:ext>
            </a:extLst>
          </p:cNvPr>
          <p:cNvSpPr/>
          <p:nvPr/>
        </p:nvSpPr>
        <p:spPr>
          <a:xfrm>
            <a:off x="9420942"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순서도: 처리 263">
            <a:extLst>
              <a:ext uri="{FF2B5EF4-FFF2-40B4-BE49-F238E27FC236}">
                <a16:creationId xmlns:a16="http://schemas.microsoft.com/office/drawing/2014/main" id="{2DF9F3A5-43C4-4FB8-B82D-C7C67DF2DD9A}"/>
              </a:ext>
            </a:extLst>
          </p:cNvPr>
          <p:cNvSpPr/>
          <p:nvPr/>
        </p:nvSpPr>
        <p:spPr>
          <a:xfrm>
            <a:off x="9572511"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순서도: 처리 264">
            <a:extLst>
              <a:ext uri="{FF2B5EF4-FFF2-40B4-BE49-F238E27FC236}">
                <a16:creationId xmlns:a16="http://schemas.microsoft.com/office/drawing/2014/main" id="{03D66EEF-0B27-427A-BDE0-DCD80024BFE0}"/>
              </a:ext>
            </a:extLst>
          </p:cNvPr>
          <p:cNvSpPr/>
          <p:nvPr/>
        </p:nvSpPr>
        <p:spPr>
          <a:xfrm>
            <a:off x="9724080"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순서도: 처리 265">
            <a:extLst>
              <a:ext uri="{FF2B5EF4-FFF2-40B4-BE49-F238E27FC236}">
                <a16:creationId xmlns:a16="http://schemas.microsoft.com/office/drawing/2014/main" id="{F0EB2BAE-7488-4A09-8BDB-432D51834715}"/>
              </a:ext>
            </a:extLst>
          </p:cNvPr>
          <p:cNvSpPr/>
          <p:nvPr/>
        </p:nvSpPr>
        <p:spPr>
          <a:xfrm>
            <a:off x="9875649"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순서도: 처리 266">
            <a:extLst>
              <a:ext uri="{FF2B5EF4-FFF2-40B4-BE49-F238E27FC236}">
                <a16:creationId xmlns:a16="http://schemas.microsoft.com/office/drawing/2014/main" id="{949D20AA-AEF6-40DC-8D54-4166F6D7C7BC}"/>
              </a:ext>
            </a:extLst>
          </p:cNvPr>
          <p:cNvSpPr/>
          <p:nvPr/>
        </p:nvSpPr>
        <p:spPr>
          <a:xfrm>
            <a:off x="10027218"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순서도: 처리 267">
            <a:extLst>
              <a:ext uri="{FF2B5EF4-FFF2-40B4-BE49-F238E27FC236}">
                <a16:creationId xmlns:a16="http://schemas.microsoft.com/office/drawing/2014/main" id="{3E975426-6436-40BA-B37D-70D9506F4465}"/>
              </a:ext>
            </a:extLst>
          </p:cNvPr>
          <p:cNvSpPr/>
          <p:nvPr/>
        </p:nvSpPr>
        <p:spPr>
          <a:xfrm>
            <a:off x="10178787"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순서도: 처리 268">
            <a:extLst>
              <a:ext uri="{FF2B5EF4-FFF2-40B4-BE49-F238E27FC236}">
                <a16:creationId xmlns:a16="http://schemas.microsoft.com/office/drawing/2014/main" id="{E7274C5F-98D4-485A-A4B0-3ED90D3D6386}"/>
              </a:ext>
            </a:extLst>
          </p:cNvPr>
          <p:cNvSpPr/>
          <p:nvPr/>
        </p:nvSpPr>
        <p:spPr>
          <a:xfrm>
            <a:off x="10330356"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순서도: 처리 269">
            <a:extLst>
              <a:ext uri="{FF2B5EF4-FFF2-40B4-BE49-F238E27FC236}">
                <a16:creationId xmlns:a16="http://schemas.microsoft.com/office/drawing/2014/main" id="{8D6E75CD-BEAD-4F3E-B06B-3438DDB0B9FC}"/>
              </a:ext>
            </a:extLst>
          </p:cNvPr>
          <p:cNvSpPr/>
          <p:nvPr/>
        </p:nvSpPr>
        <p:spPr>
          <a:xfrm>
            <a:off x="10481924"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TextBox 80">
            <a:extLst>
              <a:ext uri="{FF2B5EF4-FFF2-40B4-BE49-F238E27FC236}">
                <a16:creationId xmlns:a16="http://schemas.microsoft.com/office/drawing/2014/main" id="{DE470FFD-D1A1-49A5-929A-5713C75A5BCF}"/>
              </a:ext>
            </a:extLst>
          </p:cNvPr>
          <p:cNvSpPr txBox="1"/>
          <p:nvPr/>
        </p:nvSpPr>
        <p:spPr>
          <a:xfrm>
            <a:off x="10662387" y="2875351"/>
            <a:ext cx="732893" cy="461665"/>
          </a:xfrm>
          <a:prstGeom prst="rect">
            <a:avLst/>
          </a:prstGeom>
          <a:noFill/>
        </p:spPr>
        <p:txBody>
          <a:bodyPr wrap="none" rtlCol="0" anchor="ctr">
            <a:spAutoFit/>
          </a:bodyPr>
          <a:lstStyle/>
          <a:p>
            <a:r>
              <a:rPr lang="en-US" altLang="ko-KR" sz="2400" b="1" dirty="0">
                <a:solidFill>
                  <a:schemeClr val="accent2"/>
                </a:solidFill>
              </a:rPr>
              <a:t>5</a:t>
            </a:r>
            <a:r>
              <a:rPr lang="tr-TR" altLang="ko-KR" sz="2400" b="1" dirty="0">
                <a:solidFill>
                  <a:schemeClr val="accent2"/>
                </a:solidFill>
              </a:rPr>
              <a:t>6</a:t>
            </a:r>
            <a:r>
              <a:rPr lang="en-US" altLang="ko-KR" b="1" dirty="0">
                <a:solidFill>
                  <a:schemeClr val="accent2"/>
                </a:solidFill>
              </a:rPr>
              <a:t>%</a:t>
            </a:r>
            <a:endParaRPr lang="ko-KR" altLang="en-US" b="1" dirty="0">
              <a:solidFill>
                <a:schemeClr val="accent2"/>
              </a:solidFill>
            </a:endParaRPr>
          </a:p>
        </p:txBody>
      </p:sp>
      <p:sp>
        <p:nvSpPr>
          <p:cNvPr id="109" name="Rounded Rectangle 27">
            <a:extLst>
              <a:ext uri="{FF2B5EF4-FFF2-40B4-BE49-F238E27FC236}">
                <a16:creationId xmlns:a16="http://schemas.microsoft.com/office/drawing/2014/main" id="{8EA75F87-5112-4425-A93E-74C221B867D7}"/>
              </a:ext>
            </a:extLst>
          </p:cNvPr>
          <p:cNvSpPr/>
          <p:nvPr/>
        </p:nvSpPr>
        <p:spPr>
          <a:xfrm>
            <a:off x="1005107" y="4653603"/>
            <a:ext cx="230803" cy="17728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0" name="Rounded Rectangle 7">
            <a:extLst>
              <a:ext uri="{FF2B5EF4-FFF2-40B4-BE49-F238E27FC236}">
                <a16:creationId xmlns:a16="http://schemas.microsoft.com/office/drawing/2014/main" id="{ED5F9959-EAC0-4D73-AA8E-C29D687E3DD0}"/>
              </a:ext>
            </a:extLst>
          </p:cNvPr>
          <p:cNvSpPr/>
          <p:nvPr/>
        </p:nvSpPr>
        <p:spPr>
          <a:xfrm>
            <a:off x="7609196" y="4649521"/>
            <a:ext cx="234654" cy="2025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12" name="Graphic 111">
            <a:extLst>
              <a:ext uri="{FF2B5EF4-FFF2-40B4-BE49-F238E27FC236}">
                <a16:creationId xmlns:a16="http://schemas.microsoft.com/office/drawing/2014/main" id="{6755A529-E50A-4907-B1DB-86DA3A826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508122" y="985985"/>
            <a:ext cx="3007160" cy="3738873"/>
          </a:xfrm>
          <a:prstGeom prst="rect">
            <a:avLst/>
          </a:prstGeom>
        </p:spPr>
      </p:pic>
      <p:grpSp>
        <p:nvGrpSpPr>
          <p:cNvPr id="113" name="Group 112">
            <a:extLst>
              <a:ext uri="{FF2B5EF4-FFF2-40B4-BE49-F238E27FC236}">
                <a16:creationId xmlns:a16="http://schemas.microsoft.com/office/drawing/2014/main" id="{942A49D4-5DF3-4F17-A235-68EEC69EBBE3}"/>
              </a:ext>
            </a:extLst>
          </p:cNvPr>
          <p:cNvGrpSpPr/>
          <p:nvPr/>
        </p:nvGrpSpPr>
        <p:grpSpPr>
          <a:xfrm>
            <a:off x="5682051" y="4003190"/>
            <a:ext cx="659301" cy="646331"/>
            <a:chOff x="6846896" y="2302630"/>
            <a:chExt cx="2407391" cy="2360032"/>
          </a:xfrm>
          <a:solidFill>
            <a:schemeClr val="tx1">
              <a:lumMod val="85000"/>
              <a:lumOff val="15000"/>
            </a:schemeClr>
          </a:solidFill>
        </p:grpSpPr>
        <p:sp>
          <p:nvSpPr>
            <p:cNvPr id="114" name="Oval 113">
              <a:extLst>
                <a:ext uri="{FF2B5EF4-FFF2-40B4-BE49-F238E27FC236}">
                  <a16:creationId xmlns:a16="http://schemas.microsoft.com/office/drawing/2014/main" id="{FBFF096B-097F-4749-94AD-3D754805EA19}"/>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Shape 114">
              <a:extLst>
                <a:ext uri="{FF2B5EF4-FFF2-40B4-BE49-F238E27FC236}">
                  <a16:creationId xmlns:a16="http://schemas.microsoft.com/office/drawing/2014/main" id="{BE41689D-F7DF-428F-8A86-2B84C68AD7D6}"/>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A5E5D49-DAD2-4883-BC0A-BAD98788099F}"/>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1A480DE-6BF0-4F42-86F8-9E4FF38D8A4D}"/>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C3C6F38-5DA8-40E8-9582-1A69CD96FCC7}"/>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43D05A-1FE0-4067-9D49-DE7CCFD86C7E}"/>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936F1D2-6D38-47B4-86BA-3EFB0EA6D446}"/>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9141ABF-68E6-4309-928C-E17D22916062}"/>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AAC0AE6-26EF-4BE1-9831-05101E3828C9}"/>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D8C5996-B01E-4D94-AEAF-3A451A06421D}"/>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404D7DE-BD73-4C0B-BFDB-3A2815DC70BC}"/>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92D3537-468F-4DF3-A727-F13E0741BE2A}"/>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FFF3971-C1E6-4326-926B-98E2A3D63386}"/>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9F41EB7-0703-4751-9CFA-84C16BE7A0E0}"/>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68D2F49-B896-483B-8429-8D9DC50008B1}"/>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6DD3C87-3F90-4AF5-AA67-2E884D1C7C58}"/>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FED60CB-3E51-4092-95CB-A9DCD207DB1B}"/>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7D90BA9-8563-4476-93EF-DCBA7FB8A3E3}"/>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2CD0502-B76B-4B27-970D-B6BD093EE5A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2B3BE7D-DECA-4E4B-A207-190843549667}"/>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CB82BC8-4BFE-4DEA-8AE6-962AAB5E9C89}"/>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934542B-BA72-48BE-87EF-50CABE4254E7}"/>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C88D9793-CE9D-4F61-9A3B-52193BF5BF07}"/>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1FC5096-C17E-41B7-BA82-ECC3802D0381}"/>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741DA8A-CBA9-449E-88EF-80169BB6CE46}"/>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140" name="순서도: 처리 64">
            <a:extLst>
              <a:ext uri="{FF2B5EF4-FFF2-40B4-BE49-F238E27FC236}">
                <a16:creationId xmlns:a16="http://schemas.microsoft.com/office/drawing/2014/main" id="{2242CFEB-1EF0-48B1-8074-BE76706A20E8}"/>
              </a:ext>
            </a:extLst>
          </p:cNvPr>
          <p:cNvSpPr/>
          <p:nvPr/>
        </p:nvSpPr>
        <p:spPr>
          <a:xfrm>
            <a:off x="2395652" y="2935501"/>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1" name="순서도: 처리 259">
            <a:extLst>
              <a:ext uri="{FF2B5EF4-FFF2-40B4-BE49-F238E27FC236}">
                <a16:creationId xmlns:a16="http://schemas.microsoft.com/office/drawing/2014/main" id="{221DCCF4-7893-4ED7-9FC5-7AC8DEC78061}"/>
              </a:ext>
            </a:extLst>
          </p:cNvPr>
          <p:cNvSpPr/>
          <p:nvPr/>
        </p:nvSpPr>
        <p:spPr>
          <a:xfrm>
            <a:off x="9115058" y="29530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2" name="Rectangle 47">
            <a:extLst>
              <a:ext uri="{FF2B5EF4-FFF2-40B4-BE49-F238E27FC236}">
                <a16:creationId xmlns:a16="http://schemas.microsoft.com/office/drawing/2014/main" id="{7B57C66F-F3EB-4A41-956E-EC9CD6D1E9B4}"/>
              </a:ext>
            </a:extLst>
          </p:cNvPr>
          <p:cNvSpPr/>
          <p:nvPr/>
        </p:nvSpPr>
        <p:spPr>
          <a:xfrm>
            <a:off x="944604" y="3424302"/>
            <a:ext cx="2743195" cy="223394"/>
          </a:xfrm>
          <a:prstGeom prst="rect">
            <a:avLst/>
          </a:prstGeom>
        </p:spPr>
        <p:txBody>
          <a:bodyPr wrap="square" lIns="0" tIns="0" rIns="0" bIns="0" anchor="t">
            <a:spAutoFit/>
          </a:bodyPr>
          <a:lstStyle/>
          <a:p>
            <a:pPr>
              <a:lnSpc>
                <a:spcPts val="1900"/>
              </a:lnSpc>
            </a:pPr>
            <a:r>
              <a:rPr lang="tr-TR" sz="1400" b="1" dirty="0">
                <a:solidFill>
                  <a:srgbClr val="010A4F"/>
                </a:solidFill>
                <a:latin typeface="+mj-lt"/>
                <a:cs typeface="Segoe UI" panose="020B0502040204020203" pitchFamily="34" charset="0"/>
              </a:rPr>
              <a:t>MEAN SQUARE ERROR</a:t>
            </a:r>
            <a:endParaRPr lang="en-US" sz="1400" b="1" dirty="0">
              <a:solidFill>
                <a:srgbClr val="010A4F"/>
              </a:solidFill>
              <a:latin typeface="+mj-lt"/>
              <a:cs typeface="Segoe UI" panose="020B0502040204020203" pitchFamily="34" charset="0"/>
            </a:endParaRPr>
          </a:p>
        </p:txBody>
      </p:sp>
      <p:sp>
        <p:nvSpPr>
          <p:cNvPr id="143" name="Rectangle 47">
            <a:extLst>
              <a:ext uri="{FF2B5EF4-FFF2-40B4-BE49-F238E27FC236}">
                <a16:creationId xmlns:a16="http://schemas.microsoft.com/office/drawing/2014/main" id="{6213C396-8FAC-4B78-AB49-86B38B3CA8E1}"/>
              </a:ext>
            </a:extLst>
          </p:cNvPr>
          <p:cNvSpPr/>
          <p:nvPr/>
        </p:nvSpPr>
        <p:spPr>
          <a:xfrm>
            <a:off x="7600606" y="3436018"/>
            <a:ext cx="2743195" cy="223394"/>
          </a:xfrm>
          <a:prstGeom prst="rect">
            <a:avLst/>
          </a:prstGeom>
        </p:spPr>
        <p:txBody>
          <a:bodyPr wrap="square" lIns="0" tIns="0" rIns="0" bIns="0" anchor="t">
            <a:spAutoFit/>
          </a:bodyPr>
          <a:lstStyle/>
          <a:p>
            <a:pPr>
              <a:lnSpc>
                <a:spcPts val="1900"/>
              </a:lnSpc>
            </a:pPr>
            <a:r>
              <a:rPr lang="tr-TR" sz="1400" b="1" dirty="0">
                <a:solidFill>
                  <a:srgbClr val="010A4F"/>
                </a:solidFill>
                <a:latin typeface="+mj-lt"/>
                <a:cs typeface="Segoe UI" panose="020B0502040204020203" pitchFamily="34" charset="0"/>
              </a:rPr>
              <a:t>MEAN SQUARE ERROR</a:t>
            </a:r>
            <a:endParaRPr lang="en-US" sz="1400" b="1" dirty="0">
              <a:solidFill>
                <a:srgbClr val="010A4F"/>
              </a:solidFill>
              <a:latin typeface="+mj-lt"/>
              <a:cs typeface="Segoe UI" panose="020B0502040204020203" pitchFamily="34" charset="0"/>
            </a:endParaRPr>
          </a:p>
        </p:txBody>
      </p:sp>
      <p:sp>
        <p:nvSpPr>
          <p:cNvPr id="144" name="Rectangle 46">
            <a:extLst>
              <a:ext uri="{FF2B5EF4-FFF2-40B4-BE49-F238E27FC236}">
                <a16:creationId xmlns:a16="http://schemas.microsoft.com/office/drawing/2014/main" id="{8EFE81C5-465D-4F97-B361-B52D3ADD03E8}"/>
              </a:ext>
            </a:extLst>
          </p:cNvPr>
          <p:cNvSpPr/>
          <p:nvPr/>
        </p:nvSpPr>
        <p:spPr>
          <a:xfrm>
            <a:off x="920250" y="3784918"/>
            <a:ext cx="2743195" cy="492443"/>
          </a:xfrm>
          <a:prstGeom prst="rect">
            <a:avLst/>
          </a:prstGeom>
        </p:spPr>
        <p:txBody>
          <a:bodyPr wrap="square" lIns="0" tIns="0" rIns="0" bIns="0" anchor="t">
            <a:spAutoFit/>
          </a:bodyPr>
          <a:lstStyle/>
          <a:p>
            <a:r>
              <a:rPr lang="tr-TR" sz="3200" dirty="0">
                <a:solidFill>
                  <a:srgbClr val="010A4F"/>
                </a:solidFill>
                <a:cs typeface="Segoe UI" panose="020B0502040204020203" pitchFamily="34" charset="0"/>
              </a:rPr>
              <a:t>~0,99</a:t>
            </a:r>
            <a:endParaRPr lang="en-US" sz="3200" dirty="0">
              <a:solidFill>
                <a:srgbClr val="010A4F"/>
              </a:solidFill>
              <a:cs typeface="Segoe UI" panose="020B0502040204020203" pitchFamily="34" charset="0"/>
            </a:endParaRPr>
          </a:p>
        </p:txBody>
      </p:sp>
      <p:sp>
        <p:nvSpPr>
          <p:cNvPr id="145" name="Rectangle 46">
            <a:extLst>
              <a:ext uri="{FF2B5EF4-FFF2-40B4-BE49-F238E27FC236}">
                <a16:creationId xmlns:a16="http://schemas.microsoft.com/office/drawing/2014/main" id="{CA76BD92-6F81-4A37-8130-AFB5A0EB14AE}"/>
              </a:ext>
            </a:extLst>
          </p:cNvPr>
          <p:cNvSpPr/>
          <p:nvPr/>
        </p:nvSpPr>
        <p:spPr>
          <a:xfrm>
            <a:off x="7530527" y="3793488"/>
            <a:ext cx="2743195" cy="492443"/>
          </a:xfrm>
          <a:prstGeom prst="rect">
            <a:avLst/>
          </a:prstGeom>
        </p:spPr>
        <p:txBody>
          <a:bodyPr wrap="square" lIns="0" tIns="0" rIns="0" bIns="0" anchor="t">
            <a:spAutoFit/>
          </a:bodyPr>
          <a:lstStyle/>
          <a:p>
            <a:r>
              <a:rPr lang="tr-TR" sz="3200" dirty="0">
                <a:solidFill>
                  <a:srgbClr val="010A4F"/>
                </a:solidFill>
                <a:cs typeface="Segoe UI" panose="020B0502040204020203" pitchFamily="34" charset="0"/>
              </a:rPr>
              <a:t>~0,98</a:t>
            </a:r>
            <a:endParaRPr lang="en-US" sz="3200" dirty="0">
              <a:solidFill>
                <a:srgbClr val="010A4F"/>
              </a:solidFill>
              <a:cs typeface="Segoe UI" panose="020B0502040204020203" pitchFamily="34" charset="0"/>
            </a:endParaRPr>
          </a:p>
        </p:txBody>
      </p:sp>
      <p:sp>
        <p:nvSpPr>
          <p:cNvPr id="3" name="Metin kutusu 2">
            <a:extLst>
              <a:ext uri="{FF2B5EF4-FFF2-40B4-BE49-F238E27FC236}">
                <a16:creationId xmlns:a16="http://schemas.microsoft.com/office/drawing/2014/main" id="{EFCDBC14-D9B7-4956-BD40-E78A16BB8FFF}"/>
              </a:ext>
            </a:extLst>
          </p:cNvPr>
          <p:cNvSpPr txBox="1"/>
          <p:nvPr/>
        </p:nvSpPr>
        <p:spPr>
          <a:xfrm>
            <a:off x="7346145" y="5101701"/>
            <a:ext cx="4452731" cy="1477328"/>
          </a:xfrm>
          <a:prstGeom prst="rect">
            <a:avLst/>
          </a:prstGeom>
          <a:noFill/>
        </p:spPr>
        <p:txBody>
          <a:bodyPr wrap="square" rtlCol="0">
            <a:spAutoFit/>
          </a:bodyPr>
          <a:lstStyle/>
          <a:p>
            <a:r>
              <a:rPr lang="en-GB" dirty="0"/>
              <a:t>In addition, those methods which we get the highest accuracy rates are also with the lowest MSE scores. This supports </a:t>
            </a:r>
            <a:r>
              <a:rPr lang="en-GB" b="1" dirty="0" err="1"/>
              <a:t>XGBoost</a:t>
            </a:r>
            <a:r>
              <a:rPr lang="en-GB" dirty="0"/>
              <a:t> is the most suitable method to use.</a:t>
            </a:r>
            <a:endParaRPr lang="en-US" dirty="0"/>
          </a:p>
        </p:txBody>
      </p:sp>
    </p:spTree>
    <p:extLst>
      <p:ext uri="{BB962C8B-B14F-4D97-AF65-F5344CB8AC3E}">
        <p14:creationId xmlns:p14="http://schemas.microsoft.com/office/powerpoint/2010/main" val="356241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D5CAFB-09EE-4A0C-A3A3-C49D47A70F38}"/>
              </a:ext>
            </a:extLst>
          </p:cNvPr>
          <p:cNvSpPr/>
          <p:nvPr/>
        </p:nvSpPr>
        <p:spPr>
          <a:xfrm>
            <a:off x="0" y="4627285"/>
            <a:ext cx="12192000" cy="2230715"/>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4949362-7A77-4E5D-AD90-EC35B661D7F5}"/>
              </a:ext>
            </a:extLst>
          </p:cNvPr>
          <p:cNvGrpSpPr/>
          <p:nvPr/>
        </p:nvGrpSpPr>
        <p:grpSpPr>
          <a:xfrm>
            <a:off x="4043060" y="482988"/>
            <a:ext cx="4874512" cy="4317675"/>
            <a:chOff x="4043060" y="627366"/>
            <a:chExt cx="4874512" cy="4317675"/>
          </a:xfrm>
        </p:grpSpPr>
        <p:pic>
          <p:nvPicPr>
            <p:cNvPr id="6" name="Picture 5">
              <a:extLst>
                <a:ext uri="{FF2B5EF4-FFF2-40B4-BE49-F238E27FC236}">
                  <a16:creationId xmlns:a16="http://schemas.microsoft.com/office/drawing/2014/main" id="{F3DA3BAA-35E1-4F1B-A794-0857F2ECB408}"/>
                </a:ext>
              </a:extLst>
            </p:cNvPr>
            <p:cNvPicPr>
              <a:picLocks noChangeAspect="1"/>
            </p:cNvPicPr>
            <p:nvPr/>
          </p:nvPicPr>
          <p:blipFill>
            <a:blip r:embed="rId2">
              <a:extLst>
                <a:ext uri="{BEBA8EAE-BF5A-486C-A8C5-ECC9F3942E4B}">
                  <a14:imgProps xmlns:a14="http://schemas.microsoft.com/office/drawing/2010/main">
                    <a14:imgLayer r:embed="rId3">
                      <a14:imgEffect>
                        <a14:saturation sat="112000"/>
                      </a14:imgEffect>
                      <a14:imgEffect>
                        <a14:brightnessContrast bright="-5000" contrast="6000"/>
                      </a14:imgEffect>
                    </a14:imgLayer>
                  </a14:imgProps>
                </a:ext>
                <a:ext uri="{28A0092B-C50C-407E-A947-70E740481C1C}">
                  <a14:useLocalDpi xmlns:a14="http://schemas.microsoft.com/office/drawing/2010/main" val="0"/>
                </a:ext>
              </a:extLst>
            </a:blip>
            <a:stretch>
              <a:fillRect/>
            </a:stretch>
          </p:blipFill>
          <p:spPr>
            <a:xfrm>
              <a:off x="4043060" y="627366"/>
              <a:ext cx="4874512" cy="3919710"/>
            </a:xfrm>
            <a:prstGeom prst="rect">
              <a:avLst/>
            </a:prstGeom>
          </p:spPr>
        </p:pic>
        <p:pic>
          <p:nvPicPr>
            <p:cNvPr id="7" name="Picture 6">
              <a:extLst>
                <a:ext uri="{FF2B5EF4-FFF2-40B4-BE49-F238E27FC236}">
                  <a16:creationId xmlns:a16="http://schemas.microsoft.com/office/drawing/2014/main" id="{81084C62-0763-4D7B-9800-3FF98704C4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6014112" y="4176408"/>
              <a:ext cx="768633" cy="768633"/>
            </a:xfrm>
            <a:prstGeom prst="rect">
              <a:avLst/>
            </a:prstGeom>
          </p:spPr>
        </p:pic>
      </p:grpSp>
      <p:sp>
        <p:nvSpPr>
          <p:cNvPr id="4" name="TextBox 3">
            <a:extLst>
              <a:ext uri="{FF2B5EF4-FFF2-40B4-BE49-F238E27FC236}">
                <a16:creationId xmlns:a16="http://schemas.microsoft.com/office/drawing/2014/main" id="{DF691C40-340A-44BC-A6B3-C3A20A9ED913}"/>
              </a:ext>
            </a:extLst>
          </p:cNvPr>
          <p:cNvSpPr txBox="1"/>
          <p:nvPr/>
        </p:nvSpPr>
        <p:spPr>
          <a:xfrm>
            <a:off x="0" y="4927801"/>
            <a:ext cx="12192000" cy="995209"/>
          </a:xfrm>
          <a:prstGeom prst="rect">
            <a:avLst/>
          </a:prstGeom>
          <a:noFill/>
        </p:spPr>
        <p:txBody>
          <a:bodyPr wrap="square" rtlCol="0" anchor="ctr">
            <a:spAutoFit/>
          </a:bodyPr>
          <a:lstStyle/>
          <a:p>
            <a:pPr algn="ctr"/>
            <a:r>
              <a:rPr lang="en-US" altLang="ko-KR" sz="5867" dirty="0">
                <a:solidFill>
                  <a:schemeClr val="tx1">
                    <a:lumMod val="85000"/>
                    <a:lumOff val="15000"/>
                  </a:schemeClr>
                </a:solidFill>
                <a:cs typeface="Arial" pitchFamily="34" charset="0"/>
              </a:rPr>
              <a:t>Thank You</a:t>
            </a:r>
            <a:endParaRPr lang="ko-KR" altLang="en-US" sz="5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00450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10B906B-829E-482E-AAC3-90960784CA3A}"/>
              </a:ext>
            </a:extLst>
          </p:cNvPr>
          <p:cNvSpPr/>
          <p:nvPr/>
        </p:nvSpPr>
        <p:spPr>
          <a:xfrm rot="18889717" flipH="1">
            <a:off x="1941526" y="-3567366"/>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12136" y="1852717"/>
            <a:ext cx="5794001" cy="791516"/>
            <a:chOff x="4745820" y="1413856"/>
            <a:chExt cx="5794001" cy="791516"/>
          </a:xfrm>
        </p:grpSpPr>
        <p:grpSp>
          <p:nvGrpSpPr>
            <p:cNvPr id="4" name="Group 3"/>
            <p:cNvGrpSpPr/>
            <p:nvPr/>
          </p:nvGrpSpPr>
          <p:grpSpPr>
            <a:xfrm>
              <a:off x="6004833" y="1413856"/>
              <a:ext cx="4534988" cy="683793"/>
              <a:chOff x="6530179" y="1343686"/>
              <a:chExt cx="4534988" cy="683793"/>
            </a:xfrm>
          </p:grpSpPr>
          <p:sp>
            <p:nvSpPr>
              <p:cNvPr id="8" name="TextBox 7"/>
              <p:cNvSpPr txBox="1"/>
              <p:nvPr/>
            </p:nvSpPr>
            <p:spPr>
              <a:xfrm>
                <a:off x="6557475" y="1750480"/>
                <a:ext cx="4507692" cy="276999"/>
              </a:xfrm>
              <a:prstGeom prst="rect">
                <a:avLst/>
              </a:prstGeom>
              <a:noFill/>
            </p:spPr>
            <p:txBody>
              <a:bodyPr wrap="square" rtlCol="0">
                <a:spAutoFit/>
              </a:bodyPr>
              <a:lstStyle/>
              <a:p>
                <a:r>
                  <a:rPr lang="tr-TR" altLang="ko-KR" sz="1200" dirty="0">
                    <a:solidFill>
                      <a:schemeClr val="bg1"/>
                    </a:solidFill>
                    <a:cs typeface="Arial" pitchFamily="34" charset="0"/>
                  </a:rPr>
                  <a:t>Data </a:t>
                </a:r>
                <a:r>
                  <a:rPr lang="tr-TR" altLang="ko-KR" sz="1200" dirty="0" err="1">
                    <a:solidFill>
                      <a:schemeClr val="bg1"/>
                    </a:solidFill>
                    <a:cs typeface="Arial" pitchFamily="34" charset="0"/>
                  </a:rPr>
                  <a:t>sources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features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their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descriptions</a:t>
                </a:r>
                <a:endParaRPr lang="en-US" altLang="ko-KR" sz="1200" dirty="0">
                  <a:solidFill>
                    <a:schemeClr val="bg1"/>
                  </a:solidFill>
                  <a:cs typeface="Arial" pitchFamily="34" charset="0"/>
                </a:endParaRPr>
              </a:p>
            </p:txBody>
          </p:sp>
          <p:sp>
            <p:nvSpPr>
              <p:cNvPr id="9" name="TextBox 8"/>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Data </a:t>
                </a:r>
                <a:r>
                  <a:rPr lang="tr-TR" altLang="ko-KR" sz="2700" b="1" dirty="0" err="1">
                    <a:solidFill>
                      <a:schemeClr val="bg1"/>
                    </a:solidFill>
                    <a:cs typeface="Arial" pitchFamily="34" charset="0"/>
                  </a:rPr>
                  <a:t>Selection</a:t>
                </a:r>
                <a:endParaRPr lang="ko-KR" altLang="en-US" sz="2700" b="1" dirty="0">
                  <a:solidFill>
                    <a:schemeClr val="bg1"/>
                  </a:solidFill>
                  <a:cs typeface="Arial" pitchFamily="34" charset="0"/>
                </a:endParaRPr>
              </a:p>
            </p:txBody>
          </p:sp>
        </p:grpSp>
        <p:sp>
          <p:nvSpPr>
            <p:cNvPr id="7" name="TextBox 6"/>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sp>
        <p:nvSpPr>
          <p:cNvPr id="2" name="TextBox 1"/>
          <p:cNvSpPr txBox="1"/>
          <p:nvPr/>
        </p:nvSpPr>
        <p:spPr>
          <a:xfrm>
            <a:off x="3165788" y="280449"/>
            <a:ext cx="9026212" cy="923330"/>
          </a:xfrm>
          <a:prstGeom prst="rect">
            <a:avLst/>
          </a:prstGeom>
          <a:noFill/>
        </p:spPr>
        <p:txBody>
          <a:bodyPr wrap="square" rtlCol="0" anchor="ctr">
            <a:spAutoFit/>
          </a:bodyPr>
          <a:lstStyle/>
          <a:p>
            <a:r>
              <a:rPr lang="tr-TR" altLang="ko-KR" sz="5400" dirty="0" err="1">
                <a:solidFill>
                  <a:schemeClr val="bg1"/>
                </a:solidFill>
                <a:cs typeface="Arial" pitchFamily="34" charset="0"/>
              </a:rPr>
              <a:t>Our</a:t>
            </a:r>
            <a:r>
              <a:rPr lang="tr-TR" altLang="ko-KR" sz="5400" dirty="0">
                <a:solidFill>
                  <a:schemeClr val="bg1"/>
                </a:solidFill>
                <a:cs typeface="Arial" pitchFamily="34" charset="0"/>
              </a:rPr>
              <a:t> </a:t>
            </a:r>
            <a:r>
              <a:rPr lang="tr-TR" altLang="ko-KR" sz="5400" dirty="0" err="1">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21" name="Group 20">
            <a:extLst>
              <a:ext uri="{FF2B5EF4-FFF2-40B4-BE49-F238E27FC236}">
                <a16:creationId xmlns:a16="http://schemas.microsoft.com/office/drawing/2014/main" id="{13AEB881-5438-4241-AAEA-81C56EC869AA}"/>
              </a:ext>
            </a:extLst>
          </p:cNvPr>
          <p:cNvGrpSpPr/>
          <p:nvPr/>
        </p:nvGrpSpPr>
        <p:grpSpPr>
          <a:xfrm>
            <a:off x="3914408" y="2919522"/>
            <a:ext cx="5794001" cy="868459"/>
            <a:chOff x="4745820" y="1413856"/>
            <a:chExt cx="5794001" cy="868459"/>
          </a:xfrm>
        </p:grpSpPr>
        <p:grpSp>
          <p:nvGrpSpPr>
            <p:cNvPr id="22" name="Group 21">
              <a:extLst>
                <a:ext uri="{FF2B5EF4-FFF2-40B4-BE49-F238E27FC236}">
                  <a16:creationId xmlns:a16="http://schemas.microsoft.com/office/drawing/2014/main" id="{98CB058D-6274-4FA7-B6B7-4B16FBB65C8A}"/>
                </a:ext>
              </a:extLst>
            </p:cNvPr>
            <p:cNvGrpSpPr/>
            <p:nvPr/>
          </p:nvGrpSpPr>
          <p:grpSpPr>
            <a:xfrm>
              <a:off x="6004833" y="1413856"/>
              <a:ext cx="4534988" cy="868459"/>
              <a:chOff x="6530179" y="1343686"/>
              <a:chExt cx="4534988" cy="868459"/>
            </a:xfrm>
          </p:grpSpPr>
          <p:sp>
            <p:nvSpPr>
              <p:cNvPr id="24" name="TextBox 23">
                <a:extLst>
                  <a:ext uri="{FF2B5EF4-FFF2-40B4-BE49-F238E27FC236}">
                    <a16:creationId xmlns:a16="http://schemas.microsoft.com/office/drawing/2014/main" id="{E58CC7EE-A3B5-4098-A08A-AD73A337E889}"/>
                  </a:ext>
                </a:extLst>
              </p:cNvPr>
              <p:cNvSpPr txBox="1"/>
              <p:nvPr/>
            </p:nvSpPr>
            <p:spPr>
              <a:xfrm>
                <a:off x="6557475" y="1750480"/>
                <a:ext cx="4507692" cy="461665"/>
              </a:xfrm>
              <a:prstGeom prst="rect">
                <a:avLst/>
              </a:prstGeom>
              <a:noFill/>
            </p:spPr>
            <p:txBody>
              <a:bodyPr wrap="square" rtlCol="0">
                <a:spAutoFit/>
              </a:bodyPr>
              <a:lstStyle/>
              <a:p>
                <a:r>
                  <a:rPr lang="tr-TR" altLang="ko-KR" sz="1200" dirty="0">
                    <a:solidFill>
                      <a:schemeClr val="bg1"/>
                    </a:solidFill>
                    <a:cs typeface="Arial" pitchFamily="34" charset="0"/>
                  </a:rPr>
                  <a:t>Statistical </a:t>
                </a:r>
                <a:r>
                  <a:rPr lang="tr-TR" altLang="ko-KR" sz="1200" dirty="0" err="1">
                    <a:solidFill>
                      <a:schemeClr val="bg1"/>
                    </a:solidFill>
                    <a:cs typeface="Arial" pitchFamily="34" charset="0"/>
                  </a:rPr>
                  <a:t>explorations</a:t>
                </a:r>
                <a:r>
                  <a:rPr lang="tr-TR" altLang="ko-KR" sz="1200" dirty="0">
                    <a:solidFill>
                      <a:schemeClr val="bg1"/>
                    </a:solidFill>
                    <a:cs typeface="Arial" pitchFamily="34" charset="0"/>
                  </a:rPr>
                  <a:t> of </a:t>
                </a:r>
                <a:r>
                  <a:rPr lang="tr-TR" altLang="ko-KR" sz="1200" dirty="0" err="1">
                    <a:solidFill>
                      <a:schemeClr val="bg1"/>
                    </a:solidFill>
                    <a:cs typeface="Arial" pitchFamily="34" charset="0"/>
                  </a:rPr>
                  <a:t>features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 </a:t>
                </a:r>
                <a:r>
                  <a:rPr lang="tr-TR" altLang="ko-KR" sz="1200" dirty="0" err="1">
                    <a:solidFill>
                      <a:schemeClr val="bg1"/>
                    </a:solidFill>
                    <a:cs typeface="Arial" pitchFamily="34" charset="0"/>
                  </a:rPr>
                  <a:t>discussion</a:t>
                </a:r>
                <a:r>
                  <a:rPr lang="tr-TR" altLang="ko-KR" sz="1200" dirty="0">
                    <a:solidFill>
                      <a:schemeClr val="bg1"/>
                    </a:solidFill>
                    <a:cs typeface="Arial" pitchFamily="34" charset="0"/>
                  </a:rPr>
                  <a:t> on </a:t>
                </a:r>
                <a:r>
                  <a:rPr lang="tr-TR" altLang="ko-KR" sz="1200" dirty="0" err="1">
                    <a:solidFill>
                      <a:schemeClr val="bg1"/>
                    </a:solidFill>
                    <a:cs typeface="Arial" pitchFamily="34" charset="0"/>
                  </a:rPr>
                  <a:t>using</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strategies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wih</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correlations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map</a:t>
                </a:r>
                <a:endParaRPr lang="en-US" altLang="ko-KR"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560714A1-35A1-42C9-92EE-233D6A9E4D9C}"/>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Statistical Analysis</a:t>
                </a:r>
                <a:endParaRPr lang="ko-KR" altLang="en-US" sz="27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184C3B67-570F-4CD6-971B-9417F69E2985}"/>
              </a:ext>
            </a:extLst>
          </p:cNvPr>
          <p:cNvGrpSpPr/>
          <p:nvPr/>
        </p:nvGrpSpPr>
        <p:grpSpPr>
          <a:xfrm>
            <a:off x="3916680" y="3986327"/>
            <a:ext cx="5794001" cy="868459"/>
            <a:chOff x="4745820" y="1413856"/>
            <a:chExt cx="5794001" cy="868459"/>
          </a:xfrm>
        </p:grpSpPr>
        <p:grpSp>
          <p:nvGrpSpPr>
            <p:cNvPr id="27" name="Group 26">
              <a:extLst>
                <a:ext uri="{FF2B5EF4-FFF2-40B4-BE49-F238E27FC236}">
                  <a16:creationId xmlns:a16="http://schemas.microsoft.com/office/drawing/2014/main" id="{91C538B5-6D51-4ACF-9B10-6D1371FCB082}"/>
                </a:ext>
              </a:extLst>
            </p:cNvPr>
            <p:cNvGrpSpPr/>
            <p:nvPr/>
          </p:nvGrpSpPr>
          <p:grpSpPr>
            <a:xfrm>
              <a:off x="6004833" y="1413856"/>
              <a:ext cx="4534988" cy="868459"/>
              <a:chOff x="6530179" y="1343686"/>
              <a:chExt cx="4534988" cy="868459"/>
            </a:xfrm>
          </p:grpSpPr>
          <p:sp>
            <p:nvSpPr>
              <p:cNvPr id="29" name="TextBox 28">
                <a:extLst>
                  <a:ext uri="{FF2B5EF4-FFF2-40B4-BE49-F238E27FC236}">
                    <a16:creationId xmlns:a16="http://schemas.microsoft.com/office/drawing/2014/main" id="{0D2D6FE6-4599-49E3-B204-0CA6AF0E077F}"/>
                  </a:ext>
                </a:extLst>
              </p:cNvPr>
              <p:cNvSpPr txBox="1"/>
              <p:nvPr/>
            </p:nvSpPr>
            <p:spPr>
              <a:xfrm>
                <a:off x="6557475" y="1750480"/>
                <a:ext cx="4507692" cy="461665"/>
              </a:xfrm>
              <a:prstGeom prst="rect">
                <a:avLst/>
              </a:prstGeom>
              <a:noFill/>
            </p:spPr>
            <p:txBody>
              <a:bodyPr wrap="square" rtlCol="0">
                <a:spAutoFit/>
              </a:bodyPr>
              <a:lstStyle/>
              <a:p>
                <a:r>
                  <a:rPr lang="tr-TR" altLang="ko-KR" sz="1200" dirty="0">
                    <a:solidFill>
                      <a:schemeClr val="bg1"/>
                    </a:solidFill>
                    <a:cs typeface="Arial" pitchFamily="34" charset="0"/>
                  </a:rPr>
                  <a:t>ML </a:t>
                </a:r>
                <a:r>
                  <a:rPr lang="tr-TR" altLang="ko-KR" sz="1200" dirty="0" err="1">
                    <a:solidFill>
                      <a:schemeClr val="bg1"/>
                    </a:solidFill>
                    <a:cs typeface="Arial" pitchFamily="34" charset="0"/>
                  </a:rPr>
                  <a:t>methods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used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their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definitions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significance</a:t>
                </a:r>
                <a:r>
                  <a:rPr lang="tr-TR" altLang="ko-KR" sz="1200" dirty="0">
                    <a:solidFill>
                      <a:schemeClr val="bg1"/>
                    </a:solidFill>
                    <a:cs typeface="Arial" pitchFamily="34" charset="0"/>
                  </a:rPr>
                  <a:t> on </a:t>
                </a:r>
                <a:r>
                  <a:rPr lang="tr-TR" altLang="ko-KR" sz="1200" dirty="0" err="1">
                    <a:solidFill>
                      <a:schemeClr val="bg1"/>
                    </a:solidFill>
                    <a:cs typeface="Arial" pitchFamily="34" charset="0"/>
                  </a:rPr>
                  <a:t>prediting</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soccer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game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outcomes</a:t>
                </a:r>
                <a:endParaRPr lang="en-US" altLang="ko-KR"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51B7496C-3B19-4FD0-AAB6-7C061CC98C0D}"/>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ML </a:t>
                </a:r>
                <a:r>
                  <a:rPr lang="tr-TR" altLang="ko-KR" sz="2700" b="1" dirty="0" err="1">
                    <a:solidFill>
                      <a:schemeClr val="bg1"/>
                    </a:solidFill>
                    <a:cs typeface="Arial" pitchFamily="34" charset="0"/>
                  </a:rPr>
                  <a:t>Methods</a:t>
                </a:r>
                <a:endParaRPr lang="ko-KR" altLang="en-US" sz="2700" b="1" dirty="0">
                  <a:solidFill>
                    <a:schemeClr val="bg1"/>
                  </a:solidFill>
                  <a:cs typeface="Arial" pitchFamily="34" charset="0"/>
                </a:endParaRPr>
              </a:p>
            </p:txBody>
          </p:sp>
        </p:grpSp>
        <p:sp>
          <p:nvSpPr>
            <p:cNvPr id="28" name="TextBox 27">
              <a:extLst>
                <a:ext uri="{FF2B5EF4-FFF2-40B4-BE49-F238E27FC236}">
                  <a16:creationId xmlns:a16="http://schemas.microsoft.com/office/drawing/2014/main" id="{BE15FFB1-1D6C-42EA-BB06-BCBCEADD9E8B}"/>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4CFC5350-43EE-486C-9C2B-99B54F723D3A}"/>
              </a:ext>
            </a:extLst>
          </p:cNvPr>
          <p:cNvGrpSpPr/>
          <p:nvPr/>
        </p:nvGrpSpPr>
        <p:grpSpPr>
          <a:xfrm>
            <a:off x="3918952" y="5053132"/>
            <a:ext cx="5794001" cy="791516"/>
            <a:chOff x="4745820" y="1413856"/>
            <a:chExt cx="5794001" cy="791516"/>
          </a:xfrm>
        </p:grpSpPr>
        <p:grpSp>
          <p:nvGrpSpPr>
            <p:cNvPr id="32" name="Group 31">
              <a:extLst>
                <a:ext uri="{FF2B5EF4-FFF2-40B4-BE49-F238E27FC236}">
                  <a16:creationId xmlns:a16="http://schemas.microsoft.com/office/drawing/2014/main" id="{08DC2D98-A073-4609-BA8A-0CDF114F0FEE}"/>
                </a:ext>
              </a:extLst>
            </p:cNvPr>
            <p:cNvGrpSpPr/>
            <p:nvPr/>
          </p:nvGrpSpPr>
          <p:grpSpPr>
            <a:xfrm>
              <a:off x="6004833" y="1413856"/>
              <a:ext cx="4534988" cy="683793"/>
              <a:chOff x="6530179" y="1343686"/>
              <a:chExt cx="4534988" cy="683793"/>
            </a:xfrm>
          </p:grpSpPr>
          <p:sp>
            <p:nvSpPr>
              <p:cNvPr id="34" name="TextBox 33">
                <a:extLst>
                  <a:ext uri="{FF2B5EF4-FFF2-40B4-BE49-F238E27FC236}">
                    <a16:creationId xmlns:a16="http://schemas.microsoft.com/office/drawing/2014/main" id="{78384AD4-FA87-4E93-93D9-D832E143D6B6}"/>
                  </a:ext>
                </a:extLst>
              </p:cNvPr>
              <p:cNvSpPr txBox="1"/>
              <p:nvPr/>
            </p:nvSpPr>
            <p:spPr>
              <a:xfrm>
                <a:off x="6557475" y="1750480"/>
                <a:ext cx="4507692" cy="276999"/>
              </a:xfrm>
              <a:prstGeom prst="rect">
                <a:avLst/>
              </a:prstGeom>
              <a:noFill/>
            </p:spPr>
            <p:txBody>
              <a:bodyPr wrap="square" rtlCol="0">
                <a:spAutoFit/>
              </a:bodyPr>
              <a:lstStyle/>
              <a:p>
                <a:r>
                  <a:rPr lang="tr-TR" altLang="ko-KR" sz="1200" dirty="0" err="1">
                    <a:solidFill>
                      <a:schemeClr val="bg1"/>
                    </a:solidFill>
                    <a:cs typeface="Arial" pitchFamily="34" charset="0"/>
                  </a:rPr>
                  <a:t>Results</a:t>
                </a:r>
                <a:r>
                  <a:rPr lang="tr-TR" altLang="ko-KR" sz="1200" dirty="0">
                    <a:solidFill>
                      <a:schemeClr val="bg1"/>
                    </a:solidFill>
                    <a:cs typeface="Arial" pitchFamily="34" charset="0"/>
                  </a:rPr>
                  <a:t> of </a:t>
                </a:r>
                <a:r>
                  <a:rPr lang="tr-TR" altLang="ko-KR" sz="1200" dirty="0" err="1">
                    <a:solidFill>
                      <a:schemeClr val="bg1"/>
                    </a:solidFill>
                    <a:cs typeface="Arial" pitchFamily="34" charset="0"/>
                  </a:rPr>
                  <a:t>emlopyed</a:t>
                </a:r>
                <a:r>
                  <a:rPr lang="tr-TR" altLang="ko-KR" sz="1200" dirty="0">
                    <a:solidFill>
                      <a:schemeClr val="bg1"/>
                    </a:solidFill>
                    <a:cs typeface="Arial" pitchFamily="34" charset="0"/>
                  </a:rPr>
                  <a:t> ML </a:t>
                </a:r>
                <a:r>
                  <a:rPr lang="tr-TR" altLang="ko-KR" sz="1200" dirty="0" err="1">
                    <a:solidFill>
                      <a:schemeClr val="bg1"/>
                    </a:solidFill>
                    <a:cs typeface="Arial" pitchFamily="34" charset="0"/>
                  </a:rPr>
                  <a:t>methods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comments</a:t>
                </a:r>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F689A8D2-3E94-4279-BE62-7ABC73F0D9FB}"/>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err="1">
                    <a:solidFill>
                      <a:schemeClr val="bg1"/>
                    </a:solidFill>
                    <a:cs typeface="Arial" pitchFamily="34" charset="0"/>
                  </a:rPr>
                  <a:t>Results</a:t>
                </a:r>
                <a:endParaRPr lang="ko-KR" altLang="en-US" sz="2700"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365B69C5-2769-4F2C-AD99-52F9EE81B9E6}"/>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47CC5858-2BE2-472B-9A02-1DC851B79887}"/>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a:off x="0" y="5759309"/>
            <a:ext cx="12206572" cy="1085977"/>
          </a:xfrm>
          <a:prstGeom prst="rect">
            <a:avLst/>
          </a:prstGeom>
        </p:spPr>
      </p:pic>
      <p:pic>
        <p:nvPicPr>
          <p:cNvPr id="42" name="Picture 41">
            <a:extLst>
              <a:ext uri="{FF2B5EF4-FFF2-40B4-BE49-F238E27FC236}">
                <a16:creationId xmlns:a16="http://schemas.microsoft.com/office/drawing/2014/main" id="{F65B7414-E68C-4EA2-8853-98CB27D12944}"/>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rot="10800000">
            <a:off x="373174" y="733370"/>
            <a:ext cx="12206572" cy="668755"/>
          </a:xfrm>
          <a:prstGeom prst="rect">
            <a:avLst/>
          </a:prstGeom>
        </p:spPr>
      </p:pic>
      <p:pic>
        <p:nvPicPr>
          <p:cNvPr id="12" name="Picture 11">
            <a:extLst>
              <a:ext uri="{FF2B5EF4-FFF2-40B4-BE49-F238E27FC236}">
                <a16:creationId xmlns:a16="http://schemas.microsoft.com/office/drawing/2014/main" id="{5E55AE00-2B02-4050-8FD4-E1F0B1FB97F9}"/>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spTree>
    <p:extLst>
      <p:ext uri="{BB962C8B-B14F-4D97-AF65-F5344CB8AC3E}">
        <p14:creationId xmlns:p14="http://schemas.microsoft.com/office/powerpoint/2010/main" val="241210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1"/>
            <a:ext cx="12192138" cy="7063410"/>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64" name="Group 63">
            <a:extLst>
              <a:ext uri="{FF2B5EF4-FFF2-40B4-BE49-F238E27FC236}">
                <a16:creationId xmlns:a16="http://schemas.microsoft.com/office/drawing/2014/main" id="{AC1D0DAB-60B4-426F-81C5-3E773C258FCE}"/>
              </a:ext>
            </a:extLst>
          </p:cNvPr>
          <p:cNvGrpSpPr/>
          <p:nvPr/>
        </p:nvGrpSpPr>
        <p:grpSpPr>
          <a:xfrm>
            <a:off x="7114314" y="883069"/>
            <a:ext cx="4122687" cy="5212774"/>
            <a:chOff x="7523746" y="706607"/>
            <a:chExt cx="4122687" cy="5212774"/>
          </a:xfrm>
        </p:grpSpPr>
        <p:pic>
          <p:nvPicPr>
            <p:cNvPr id="35" name="Picture 34">
              <a:extLst>
                <a:ext uri="{FF2B5EF4-FFF2-40B4-BE49-F238E27FC236}">
                  <a16:creationId xmlns:a16="http://schemas.microsoft.com/office/drawing/2014/main" id="{AA266C67-5069-4585-B7CA-10E95E9E4A7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7857883" y="706607"/>
              <a:ext cx="3788550" cy="4966615"/>
            </a:xfrm>
            <a:prstGeom prst="rect">
              <a:avLst/>
            </a:prstGeom>
          </p:spPr>
        </p:pic>
        <p:grpSp>
          <p:nvGrpSpPr>
            <p:cNvPr id="36" name="Group 35">
              <a:extLst>
                <a:ext uri="{FF2B5EF4-FFF2-40B4-BE49-F238E27FC236}">
                  <a16:creationId xmlns:a16="http://schemas.microsoft.com/office/drawing/2014/main" id="{D9A876E0-27A1-49E8-B893-C9D017CF4E1A}"/>
                </a:ext>
              </a:extLst>
            </p:cNvPr>
            <p:cNvGrpSpPr/>
            <p:nvPr/>
          </p:nvGrpSpPr>
          <p:grpSpPr>
            <a:xfrm>
              <a:off x="7523746" y="4789662"/>
              <a:ext cx="901291" cy="1129719"/>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grpSp>
      <p:grpSp>
        <p:nvGrpSpPr>
          <p:cNvPr id="82" name="Group 81">
            <a:extLst>
              <a:ext uri="{FF2B5EF4-FFF2-40B4-BE49-F238E27FC236}">
                <a16:creationId xmlns:a16="http://schemas.microsoft.com/office/drawing/2014/main"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35225" y="107634"/>
            <a:ext cx="4341450" cy="830997"/>
          </a:xfrm>
          <a:prstGeom prst="rect">
            <a:avLst/>
          </a:prstGeom>
          <a:noFill/>
        </p:spPr>
        <p:txBody>
          <a:bodyPr wrap="square" rtlCol="0" anchor="ctr">
            <a:spAutoFit/>
          </a:bodyPr>
          <a:lstStyle/>
          <a:p>
            <a:pPr algn="r"/>
            <a:r>
              <a:rPr lang="tr-TR" altLang="ko-KR" sz="4800" dirty="0">
                <a:solidFill>
                  <a:schemeClr val="bg1"/>
                </a:solidFill>
                <a:cs typeface="Arial" pitchFamily="34" charset="0"/>
              </a:rPr>
              <a:t>Source of Data</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381350" y="1210386"/>
            <a:ext cx="6818548" cy="2554545"/>
          </a:xfrm>
          <a:prstGeom prst="rect">
            <a:avLst/>
          </a:prstGeom>
          <a:noFill/>
        </p:spPr>
        <p:txBody>
          <a:bodyPr wrap="square" rtlCol="0" anchor="ctr">
            <a:spAutoFit/>
          </a:bodyPr>
          <a:lstStyle/>
          <a:p>
            <a:pPr marL="342900" indent="-342900">
              <a:buFont typeface="Arial" panose="020B0604020202020204" pitchFamily="34" charset="0"/>
              <a:buChar char="•"/>
            </a:pPr>
            <a:r>
              <a:rPr lang="tr-TR" sz="2000" dirty="0" err="1"/>
              <a:t>European</a:t>
            </a:r>
            <a:r>
              <a:rPr lang="tr-TR" sz="2000" dirty="0"/>
              <a:t> Soccer Database</a:t>
            </a:r>
          </a:p>
          <a:p>
            <a:r>
              <a:rPr lang="tr-TR" sz="2000" dirty="0"/>
              <a:t>	https://www.kaggle.com/hugomathien/soccer</a:t>
            </a:r>
          </a:p>
          <a:p>
            <a:r>
              <a:rPr lang="tr-TR" sz="2000" dirty="0"/>
              <a:t>	https://www.football-data.co.uk/data.php</a:t>
            </a:r>
          </a:p>
          <a:p>
            <a:pPr marL="342900" indent="-342900">
              <a:buFont typeface="Arial" panose="020B0604020202020204" pitchFamily="34" charset="0"/>
              <a:buChar char="•"/>
            </a:pPr>
            <a:r>
              <a:rPr lang="tr-TR" sz="2000" dirty="0" err="1"/>
              <a:t>Scores</a:t>
            </a:r>
            <a:r>
              <a:rPr lang="tr-TR" sz="2000" dirty="0"/>
              <a:t>, </a:t>
            </a:r>
            <a:r>
              <a:rPr lang="tr-TR" sz="2000" dirty="0" err="1"/>
              <a:t>Lineups</a:t>
            </a:r>
            <a:r>
              <a:rPr lang="tr-TR" sz="2000" dirty="0"/>
              <a:t>, Team </a:t>
            </a:r>
            <a:r>
              <a:rPr lang="tr-TR" sz="2000" dirty="0" err="1"/>
              <a:t>Formation</a:t>
            </a:r>
            <a:r>
              <a:rPr lang="tr-TR" sz="2000" dirty="0"/>
              <a:t> </a:t>
            </a:r>
            <a:r>
              <a:rPr lang="tr-TR" sz="2000" dirty="0" err="1"/>
              <a:t>and</a:t>
            </a:r>
            <a:r>
              <a:rPr lang="tr-TR" sz="2000" dirty="0"/>
              <a:t> </a:t>
            </a:r>
            <a:r>
              <a:rPr lang="tr-TR" sz="2000" dirty="0" err="1"/>
              <a:t>Events</a:t>
            </a:r>
            <a:r>
              <a:rPr lang="tr-TR" sz="2000" dirty="0"/>
              <a:t> Data</a:t>
            </a:r>
          </a:p>
          <a:p>
            <a:r>
              <a:rPr lang="tr-TR" sz="2000" dirty="0"/>
              <a:t>	http://football-data.mx-api.enetscores.com/</a:t>
            </a:r>
          </a:p>
          <a:p>
            <a:pPr marL="342900" indent="-342900">
              <a:buFont typeface="Arial" panose="020B0604020202020204" pitchFamily="34" charset="0"/>
              <a:buChar char="•"/>
            </a:pPr>
            <a:r>
              <a:rPr lang="tr-TR" sz="2000" dirty="0" err="1"/>
              <a:t>Players</a:t>
            </a:r>
            <a:r>
              <a:rPr lang="tr-TR" sz="2000" dirty="0"/>
              <a:t> </a:t>
            </a:r>
            <a:r>
              <a:rPr lang="tr-TR" sz="2000" dirty="0" err="1"/>
              <a:t>and</a:t>
            </a:r>
            <a:r>
              <a:rPr lang="tr-TR" sz="2000" dirty="0"/>
              <a:t> </a:t>
            </a:r>
            <a:r>
              <a:rPr lang="tr-TR" sz="2000" dirty="0" err="1"/>
              <a:t>Teams</a:t>
            </a:r>
            <a:r>
              <a:rPr lang="tr-TR" sz="2000" dirty="0"/>
              <a:t> </a:t>
            </a:r>
            <a:r>
              <a:rPr lang="tr-TR" sz="2000" dirty="0" err="1"/>
              <a:t>Attributes</a:t>
            </a:r>
            <a:r>
              <a:rPr lang="tr-TR" sz="2000" dirty="0"/>
              <a:t> </a:t>
            </a:r>
            <a:r>
              <a:rPr lang="tr-TR" sz="2000" dirty="0" err="1"/>
              <a:t>from</a:t>
            </a:r>
            <a:r>
              <a:rPr lang="tr-TR" sz="2000" dirty="0"/>
              <a:t> EA </a:t>
            </a:r>
            <a:r>
              <a:rPr lang="tr-TR" sz="2000" dirty="0" err="1"/>
              <a:t>Sport</a:t>
            </a:r>
            <a:r>
              <a:rPr lang="tr-TR" sz="2000" dirty="0"/>
              <a:t> FIFA Games</a:t>
            </a:r>
          </a:p>
          <a:p>
            <a:r>
              <a:rPr lang="tr-TR" sz="2000" dirty="0"/>
              <a:t>	http://sofifa.com/</a:t>
            </a:r>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tr-TR" dirty="0"/>
              <a:t>A </a:t>
            </a:r>
            <a:r>
              <a:rPr lang="tr-TR" dirty="0" err="1"/>
              <a:t>Brief</a:t>
            </a:r>
            <a:r>
              <a:rPr lang="tr-TR" dirty="0"/>
              <a:t> </a:t>
            </a:r>
            <a:r>
              <a:rPr lang="tr-TR" dirty="0" err="1"/>
              <a:t>Look</a:t>
            </a:r>
            <a:endParaRPr lang="en-US" dirty="0"/>
          </a:p>
        </p:txBody>
      </p:sp>
      <p:grpSp>
        <p:nvGrpSpPr>
          <p:cNvPr id="56" name="그룹 6">
            <a:extLst>
              <a:ext uri="{FF2B5EF4-FFF2-40B4-BE49-F238E27FC236}">
                <a16:creationId xmlns:a16="http://schemas.microsoft.com/office/drawing/2014/main" id="{790A2744-0C66-4F4A-9812-C8AFD43EDE4B}"/>
              </a:ext>
            </a:extLst>
          </p:cNvPr>
          <p:cNvGrpSpPr/>
          <p:nvPr/>
        </p:nvGrpSpPr>
        <p:grpSpPr>
          <a:xfrm>
            <a:off x="616484" y="1678026"/>
            <a:ext cx="3893970" cy="4002797"/>
            <a:chOff x="629370" y="1894006"/>
            <a:chExt cx="3678897" cy="3781714"/>
          </a:xfrm>
        </p:grpSpPr>
        <p:sp>
          <p:nvSpPr>
            <p:cNvPr id="57" name="Oval 56">
              <a:extLst>
                <a:ext uri="{FF2B5EF4-FFF2-40B4-BE49-F238E27FC236}">
                  <a16:creationId xmlns:a16="http://schemas.microsoft.com/office/drawing/2014/main" id="{487902B7-4B58-499B-8675-4B67D5F3E1DF}"/>
                </a:ext>
              </a:extLst>
            </p:cNvPr>
            <p:cNvSpPr/>
            <p:nvPr/>
          </p:nvSpPr>
          <p:spPr>
            <a:xfrm>
              <a:off x="1087583" y="2293530"/>
              <a:ext cx="3220684" cy="3220684"/>
            </a:xfrm>
            <a:prstGeom prst="ellipse">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F3B0D50C-9FE7-4B61-98D9-318C00E89CDF}"/>
                </a:ext>
              </a:extLst>
            </p:cNvPr>
            <p:cNvSpPr/>
            <p:nvPr/>
          </p:nvSpPr>
          <p:spPr>
            <a:xfrm>
              <a:off x="2239713" y="1894006"/>
              <a:ext cx="916426" cy="916426"/>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898B49F9-D996-4B60-B225-79D1F1F4F9D5}"/>
                </a:ext>
              </a:extLst>
            </p:cNvPr>
            <p:cNvSpPr/>
            <p:nvPr/>
          </p:nvSpPr>
          <p:spPr>
            <a:xfrm>
              <a:off x="3324095" y="4759294"/>
              <a:ext cx="916426" cy="916426"/>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Oval 59">
              <a:extLst>
                <a:ext uri="{FF2B5EF4-FFF2-40B4-BE49-F238E27FC236}">
                  <a16:creationId xmlns:a16="http://schemas.microsoft.com/office/drawing/2014/main" id="{954895C3-5277-4042-940E-2178EFAE7190}"/>
                </a:ext>
              </a:extLst>
            </p:cNvPr>
            <p:cNvSpPr/>
            <p:nvPr/>
          </p:nvSpPr>
          <p:spPr>
            <a:xfrm>
              <a:off x="629370" y="2896075"/>
              <a:ext cx="916426" cy="916426"/>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60">
              <a:extLst>
                <a:ext uri="{FF2B5EF4-FFF2-40B4-BE49-F238E27FC236}">
                  <a16:creationId xmlns:a16="http://schemas.microsoft.com/office/drawing/2014/main" id="{A70BC390-C42F-42BA-A9B4-87E982B1DA3D}"/>
                </a:ext>
              </a:extLst>
            </p:cNvPr>
            <p:cNvSpPr/>
            <p:nvPr/>
          </p:nvSpPr>
          <p:spPr>
            <a:xfrm>
              <a:off x="1308000" y="4759294"/>
              <a:ext cx="916426" cy="916426"/>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7" name="Group 66">
            <a:extLst>
              <a:ext uri="{FF2B5EF4-FFF2-40B4-BE49-F238E27FC236}">
                <a16:creationId xmlns:a16="http://schemas.microsoft.com/office/drawing/2014/main" id="{0531CEFD-41AB-4214-965D-6ED6903808B5}"/>
              </a:ext>
            </a:extLst>
          </p:cNvPr>
          <p:cNvGrpSpPr/>
          <p:nvPr/>
        </p:nvGrpSpPr>
        <p:grpSpPr>
          <a:xfrm>
            <a:off x="6365823" y="3170069"/>
            <a:ext cx="5231233" cy="1386184"/>
            <a:chOff x="546760" y="2061666"/>
            <a:chExt cx="5152102" cy="1386184"/>
          </a:xfrm>
        </p:grpSpPr>
        <p:sp>
          <p:nvSpPr>
            <p:cNvPr id="68" name="TextBox 67">
              <a:extLst>
                <a:ext uri="{FF2B5EF4-FFF2-40B4-BE49-F238E27FC236}">
                  <a16:creationId xmlns:a16="http://schemas.microsoft.com/office/drawing/2014/main" id="{64E3DDA9-2571-4716-B973-92CC72A05E57}"/>
                </a:ext>
              </a:extLst>
            </p:cNvPr>
            <p:cNvSpPr txBox="1"/>
            <p:nvPr/>
          </p:nvSpPr>
          <p:spPr>
            <a:xfrm>
              <a:off x="546760" y="3170851"/>
              <a:ext cx="51521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69" name="TextBox 68">
              <a:extLst>
                <a:ext uri="{FF2B5EF4-FFF2-40B4-BE49-F238E27FC236}">
                  <a16:creationId xmlns:a16="http://schemas.microsoft.com/office/drawing/2014/main" id="{EC01ABF1-22EF-4E3D-A31C-60E4E007BA7F}"/>
                </a:ext>
              </a:extLst>
            </p:cNvPr>
            <p:cNvSpPr txBox="1"/>
            <p:nvPr/>
          </p:nvSpPr>
          <p:spPr>
            <a:xfrm>
              <a:off x="546760" y="2061666"/>
              <a:ext cx="3312368" cy="1077218"/>
            </a:xfrm>
            <a:prstGeom prst="rect">
              <a:avLst/>
            </a:prstGeom>
            <a:noFill/>
          </p:spPr>
          <p:txBody>
            <a:bodyPr wrap="square" rtlCol="0">
              <a:spAutoFit/>
            </a:bodyPr>
            <a:lstStyle/>
            <a:p>
              <a:pPr marL="457200" indent="-457200">
                <a:buFont typeface="Wingdings" panose="05000000000000000000" pitchFamily="2" charset="2"/>
                <a:buChar char="Ø"/>
              </a:pPr>
              <a:r>
                <a:rPr lang="tr-TR" altLang="ko-KR" sz="3200" b="1" dirty="0">
                  <a:solidFill>
                    <a:schemeClr val="tx1">
                      <a:lumMod val="75000"/>
                      <a:lumOff val="25000"/>
                    </a:schemeClr>
                  </a:solidFill>
                  <a:cs typeface="Arial" pitchFamily="34" charset="0"/>
                </a:rPr>
                <a:t>15.459 </a:t>
              </a:r>
              <a:r>
                <a:rPr lang="tr-TR" altLang="ko-KR" sz="3200" b="1" dirty="0" err="1">
                  <a:solidFill>
                    <a:schemeClr val="tx1">
                      <a:lumMod val="75000"/>
                      <a:lumOff val="25000"/>
                    </a:schemeClr>
                  </a:solidFill>
                  <a:cs typeface="Arial" pitchFamily="34" charset="0"/>
                </a:rPr>
                <a:t>observations</a:t>
              </a:r>
              <a:endParaRPr lang="ko-KR" altLang="en-US" sz="3200" b="1" dirty="0">
                <a:solidFill>
                  <a:schemeClr val="tx1">
                    <a:lumMod val="75000"/>
                    <a:lumOff val="25000"/>
                  </a:schemeClr>
                </a:solidFill>
                <a:cs typeface="Arial" pitchFamily="34" charset="0"/>
              </a:endParaRPr>
            </a:p>
          </p:txBody>
        </p:sp>
      </p:grpSp>
      <p:sp>
        <p:nvSpPr>
          <p:cNvPr id="70" name="TextBox 69">
            <a:extLst>
              <a:ext uri="{FF2B5EF4-FFF2-40B4-BE49-F238E27FC236}">
                <a16:creationId xmlns:a16="http://schemas.microsoft.com/office/drawing/2014/main" id="{8A0469B1-AF28-4408-B104-D3FC2E675D37}"/>
              </a:ext>
            </a:extLst>
          </p:cNvPr>
          <p:cNvSpPr txBox="1"/>
          <p:nvPr/>
        </p:nvSpPr>
        <p:spPr>
          <a:xfrm>
            <a:off x="6365823" y="2278437"/>
            <a:ext cx="3505207" cy="584775"/>
          </a:xfrm>
          <a:prstGeom prst="rect">
            <a:avLst/>
          </a:prstGeom>
          <a:noFill/>
        </p:spPr>
        <p:txBody>
          <a:bodyPr wrap="square" rtlCol="0">
            <a:spAutoFit/>
          </a:bodyPr>
          <a:lstStyle/>
          <a:p>
            <a:pPr marL="571500" indent="-571500">
              <a:buFont typeface="Wingdings" panose="05000000000000000000" pitchFamily="2" charset="2"/>
              <a:buChar char="Ø"/>
            </a:pPr>
            <a:r>
              <a:rPr lang="tr-TR" altLang="ko-KR" sz="3200" b="1" dirty="0">
                <a:solidFill>
                  <a:schemeClr val="tx1">
                    <a:lumMod val="75000"/>
                    <a:lumOff val="25000"/>
                  </a:schemeClr>
                </a:solidFill>
                <a:cs typeface="Arial" pitchFamily="34" charset="0"/>
              </a:rPr>
              <a:t>5 </a:t>
            </a:r>
            <a:r>
              <a:rPr lang="tr-TR" altLang="ko-KR" sz="3200" b="1" dirty="0" err="1">
                <a:solidFill>
                  <a:schemeClr val="tx1">
                    <a:lumMod val="75000"/>
                    <a:lumOff val="25000"/>
                  </a:schemeClr>
                </a:solidFill>
                <a:cs typeface="Arial" pitchFamily="34" charset="0"/>
              </a:rPr>
              <a:t>Leagues</a:t>
            </a:r>
            <a:endParaRPr lang="ko-KR" altLang="en-US" sz="3200" b="1" dirty="0">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91FDBB89-DEA4-4A26-ABB0-D5358323E490}"/>
              </a:ext>
            </a:extLst>
          </p:cNvPr>
          <p:cNvSpPr txBox="1"/>
          <p:nvPr/>
        </p:nvSpPr>
        <p:spPr>
          <a:xfrm>
            <a:off x="4130205" y="2059226"/>
            <a:ext cx="1276949"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98</a:t>
            </a:r>
            <a:r>
              <a:rPr lang="en-US" altLang="ko-KR" sz="2400" b="1" dirty="0">
                <a:solidFill>
                  <a:schemeClr val="bg1"/>
                </a:solidFill>
                <a:cs typeface="Arial" pitchFamily="34" charset="0"/>
              </a:rPr>
              <a:t>%</a:t>
            </a:r>
            <a:endParaRPr lang="ko-KR" altLang="en-US" sz="2400" b="1" dirty="0">
              <a:solidFill>
                <a:schemeClr val="bg1"/>
              </a:solidFill>
              <a:cs typeface="Arial" pitchFamily="34" charset="0"/>
            </a:endParaRPr>
          </a:p>
        </p:txBody>
      </p:sp>
      <p:grpSp>
        <p:nvGrpSpPr>
          <p:cNvPr id="34" name="Group 66">
            <a:extLst>
              <a:ext uri="{FF2B5EF4-FFF2-40B4-BE49-F238E27FC236}">
                <a16:creationId xmlns:a16="http://schemas.microsoft.com/office/drawing/2014/main" id="{45B3C26D-87E4-4B92-B600-4B2247B0F05C}"/>
              </a:ext>
            </a:extLst>
          </p:cNvPr>
          <p:cNvGrpSpPr/>
          <p:nvPr/>
        </p:nvGrpSpPr>
        <p:grpSpPr>
          <a:xfrm>
            <a:off x="6365823" y="4294639"/>
            <a:ext cx="5231233" cy="1386184"/>
            <a:chOff x="546760" y="2061666"/>
            <a:chExt cx="5152102" cy="1386184"/>
          </a:xfrm>
        </p:grpSpPr>
        <p:sp>
          <p:nvSpPr>
            <p:cNvPr id="35" name="TextBox 67">
              <a:extLst>
                <a:ext uri="{FF2B5EF4-FFF2-40B4-BE49-F238E27FC236}">
                  <a16:creationId xmlns:a16="http://schemas.microsoft.com/office/drawing/2014/main" id="{DAAEF812-CDA2-458C-8468-EF840EF01008}"/>
                </a:ext>
              </a:extLst>
            </p:cNvPr>
            <p:cNvSpPr txBox="1"/>
            <p:nvPr/>
          </p:nvSpPr>
          <p:spPr>
            <a:xfrm>
              <a:off x="546760" y="3170851"/>
              <a:ext cx="51521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36" name="TextBox 68">
              <a:extLst>
                <a:ext uri="{FF2B5EF4-FFF2-40B4-BE49-F238E27FC236}">
                  <a16:creationId xmlns:a16="http://schemas.microsoft.com/office/drawing/2014/main" id="{82286573-71DA-42CD-8FE3-0E81889F2446}"/>
                </a:ext>
              </a:extLst>
            </p:cNvPr>
            <p:cNvSpPr txBox="1"/>
            <p:nvPr/>
          </p:nvSpPr>
          <p:spPr>
            <a:xfrm>
              <a:off x="546760" y="2061666"/>
              <a:ext cx="3312368" cy="584775"/>
            </a:xfrm>
            <a:prstGeom prst="rect">
              <a:avLst/>
            </a:prstGeom>
            <a:noFill/>
          </p:spPr>
          <p:txBody>
            <a:bodyPr wrap="square" rtlCol="0">
              <a:spAutoFit/>
            </a:bodyPr>
            <a:lstStyle/>
            <a:p>
              <a:pPr marL="457200" indent="-457200">
                <a:buFont typeface="Wingdings" panose="05000000000000000000" pitchFamily="2" charset="2"/>
                <a:buChar char="Ø"/>
              </a:pPr>
              <a:endParaRPr lang="ko-KR" altLang="en-US" sz="3200" b="1" dirty="0">
                <a:solidFill>
                  <a:schemeClr val="tx1">
                    <a:lumMod val="75000"/>
                    <a:lumOff val="25000"/>
                  </a:schemeClr>
                </a:solidFill>
                <a:cs typeface="Arial" pitchFamily="34" charset="0"/>
              </a:endParaRPr>
            </a:p>
          </p:txBody>
        </p:sp>
      </p:grpSp>
      <p:sp>
        <p:nvSpPr>
          <p:cNvPr id="37" name="TextBox 68">
            <a:extLst>
              <a:ext uri="{FF2B5EF4-FFF2-40B4-BE49-F238E27FC236}">
                <a16:creationId xmlns:a16="http://schemas.microsoft.com/office/drawing/2014/main" id="{5719056A-7B41-43E3-BF85-09C6913CC422}"/>
              </a:ext>
            </a:extLst>
          </p:cNvPr>
          <p:cNvSpPr txBox="1"/>
          <p:nvPr/>
        </p:nvSpPr>
        <p:spPr>
          <a:xfrm>
            <a:off x="6365823" y="4343675"/>
            <a:ext cx="3363243" cy="1246495"/>
          </a:xfrm>
          <a:prstGeom prst="rect">
            <a:avLst/>
          </a:prstGeom>
          <a:noFill/>
        </p:spPr>
        <p:txBody>
          <a:bodyPr wrap="square" rtlCol="0">
            <a:spAutoFit/>
          </a:bodyPr>
          <a:lstStyle/>
          <a:p>
            <a:pPr marL="457200" indent="-457200">
              <a:buFont typeface="Wingdings" panose="05000000000000000000" pitchFamily="2" charset="2"/>
              <a:buChar char="Ø"/>
            </a:pPr>
            <a:r>
              <a:rPr lang="tr-TR" altLang="ko-KR" sz="2500" b="1" dirty="0" err="1">
                <a:solidFill>
                  <a:schemeClr val="tx1">
                    <a:lumMod val="75000"/>
                    <a:lumOff val="25000"/>
                  </a:schemeClr>
                </a:solidFill>
                <a:cs typeface="Arial" pitchFamily="34" charset="0"/>
              </a:rPr>
              <a:t>More</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than</a:t>
            </a:r>
            <a:r>
              <a:rPr lang="tr-TR" altLang="ko-KR" sz="2500" b="1" dirty="0">
                <a:solidFill>
                  <a:schemeClr val="tx1">
                    <a:lumMod val="75000"/>
                    <a:lumOff val="25000"/>
                  </a:schemeClr>
                </a:solidFill>
                <a:cs typeface="Arial" pitchFamily="34" charset="0"/>
              </a:rPr>
              <a:t> 43 </a:t>
            </a:r>
            <a:r>
              <a:rPr lang="tr-TR" altLang="ko-KR" sz="2500" b="1" dirty="0" err="1">
                <a:solidFill>
                  <a:schemeClr val="tx1">
                    <a:lumMod val="75000"/>
                    <a:lumOff val="25000"/>
                  </a:schemeClr>
                </a:solidFill>
                <a:cs typeface="Arial" pitchFamily="34" charset="0"/>
              </a:rPr>
              <a:t>features</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for</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each</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team</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and</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player</a:t>
            </a:r>
            <a:endParaRPr lang="ko-KR" altLang="en-US" sz="2500" b="1" dirty="0">
              <a:solidFill>
                <a:schemeClr val="tx1">
                  <a:lumMod val="75000"/>
                  <a:lumOff val="25000"/>
                </a:schemeClr>
              </a:solidFill>
              <a:cs typeface="Arial" pitchFamily="34" charset="0"/>
            </a:endParaRPr>
          </a:p>
        </p:txBody>
      </p:sp>
      <p:sp>
        <p:nvSpPr>
          <p:cNvPr id="38" name="Oval 37">
            <a:extLst>
              <a:ext uri="{FF2B5EF4-FFF2-40B4-BE49-F238E27FC236}">
                <a16:creationId xmlns:a16="http://schemas.microsoft.com/office/drawing/2014/main" id="{79D62D1E-66AF-489F-A947-6CAC727429B0}"/>
              </a:ext>
            </a:extLst>
          </p:cNvPr>
          <p:cNvSpPr/>
          <p:nvPr/>
        </p:nvSpPr>
        <p:spPr>
          <a:xfrm>
            <a:off x="3983137" y="2753184"/>
            <a:ext cx="970001" cy="970001"/>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6" name="Resim 5">
            <a:extLst>
              <a:ext uri="{FF2B5EF4-FFF2-40B4-BE49-F238E27FC236}">
                <a16:creationId xmlns:a16="http://schemas.microsoft.com/office/drawing/2014/main" id="{E070ED39-B1C5-45E1-9638-5FEA6D807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836" y="1621765"/>
            <a:ext cx="1082522" cy="1082522"/>
          </a:xfrm>
          <a:prstGeom prst="rect">
            <a:avLst/>
          </a:prstGeom>
        </p:spPr>
      </p:pic>
      <p:pic>
        <p:nvPicPr>
          <p:cNvPr id="8" name="Resim 7">
            <a:extLst>
              <a:ext uri="{FF2B5EF4-FFF2-40B4-BE49-F238E27FC236}">
                <a16:creationId xmlns:a16="http://schemas.microsoft.com/office/drawing/2014/main" id="{B0E38793-31EE-40CF-829C-C2ADB6E4D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40" y="2690723"/>
            <a:ext cx="1065908" cy="1065908"/>
          </a:xfrm>
          <a:prstGeom prst="rect">
            <a:avLst/>
          </a:prstGeom>
        </p:spPr>
      </p:pic>
      <p:pic>
        <p:nvPicPr>
          <p:cNvPr id="10" name="Resim 9">
            <a:extLst>
              <a:ext uri="{FF2B5EF4-FFF2-40B4-BE49-F238E27FC236}">
                <a16:creationId xmlns:a16="http://schemas.microsoft.com/office/drawing/2014/main" id="{50C8F90E-ABF8-41E4-B5B2-90E7BDA4E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955" y="2710495"/>
            <a:ext cx="1026364" cy="1026364"/>
          </a:xfrm>
          <a:prstGeom prst="rect">
            <a:avLst/>
          </a:prstGeom>
        </p:spPr>
      </p:pic>
      <p:pic>
        <p:nvPicPr>
          <p:cNvPr id="12" name="Resim 11">
            <a:extLst>
              <a:ext uri="{FF2B5EF4-FFF2-40B4-BE49-F238E27FC236}">
                <a16:creationId xmlns:a16="http://schemas.microsoft.com/office/drawing/2014/main" id="{FBE330DD-4A78-4B5B-AA15-CAB3AAE4E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188" y="4553601"/>
            <a:ext cx="1252746" cy="1252746"/>
          </a:xfrm>
          <a:prstGeom prst="rect">
            <a:avLst/>
          </a:prstGeom>
        </p:spPr>
      </p:pic>
      <p:pic>
        <p:nvPicPr>
          <p:cNvPr id="14" name="Resim 13">
            <a:extLst>
              <a:ext uri="{FF2B5EF4-FFF2-40B4-BE49-F238E27FC236}">
                <a16:creationId xmlns:a16="http://schemas.microsoft.com/office/drawing/2014/main" id="{673BB152-48D5-4F52-96BE-9BE118D4BB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971" y="4553601"/>
            <a:ext cx="1252746" cy="1252746"/>
          </a:xfrm>
          <a:prstGeom prst="rect">
            <a:avLst/>
          </a:prstGeom>
        </p:spPr>
      </p:pic>
    </p:spTree>
    <p:extLst>
      <p:ext uri="{BB962C8B-B14F-4D97-AF65-F5344CB8AC3E}">
        <p14:creationId xmlns:p14="http://schemas.microsoft.com/office/powerpoint/2010/main" val="369596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0" y="595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31973" y="152795"/>
            <a:ext cx="3229201" cy="830997"/>
          </a:xfrm>
          <a:prstGeom prst="rect">
            <a:avLst/>
          </a:prstGeom>
          <a:noFill/>
        </p:spPr>
        <p:txBody>
          <a:bodyPr wrap="square" rtlCol="0" anchor="ctr">
            <a:spAutoFit/>
          </a:bodyPr>
          <a:lstStyle/>
          <a:p>
            <a:pPr algn="ctr"/>
            <a:r>
              <a:rPr lang="tr-TR" altLang="ko-KR" sz="4800" dirty="0" err="1">
                <a:solidFill>
                  <a:schemeClr val="bg1"/>
                </a:solidFill>
                <a:cs typeface="Arial" pitchFamily="34" charset="0"/>
              </a:rPr>
              <a:t>Features</a:t>
            </a:r>
            <a:endParaRPr lang="ko-KR" altLang="en-US" sz="4800" dirty="0">
              <a:solidFill>
                <a:schemeClr val="bg1"/>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9401335" y="46376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7890731" y="3584189"/>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10484378" y="3134133"/>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64" name="İçerik Yer Tutucusu 2">
            <a:extLst>
              <a:ext uri="{FF2B5EF4-FFF2-40B4-BE49-F238E27FC236}">
                <a16:creationId xmlns:a16="http://schemas.microsoft.com/office/drawing/2014/main" id="{60B956BD-A134-42E3-B9D5-4F4493055FAF}"/>
              </a:ext>
            </a:extLst>
          </p:cNvPr>
          <p:cNvSpPr txBox="1">
            <a:spLocks/>
          </p:cNvSpPr>
          <p:nvPr/>
        </p:nvSpPr>
        <p:spPr>
          <a:xfrm>
            <a:off x="147956" y="986249"/>
            <a:ext cx="10515600" cy="5032375"/>
          </a:xfrm>
          <a:prstGeom prst="rect">
            <a:avLst/>
          </a:prstGeom>
        </p:spPr>
        <p:txBody>
          <a:bodyPr>
            <a:normAutofit fontScale="925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t>home_or_away</a:t>
            </a:r>
            <a:r>
              <a:rPr lang="tr-TR" sz="1800" dirty="0"/>
              <a:t> : </a:t>
            </a:r>
            <a:r>
              <a:rPr lang="tr-TR" sz="1800" dirty="0" err="1"/>
              <a:t>Which</a:t>
            </a:r>
            <a:r>
              <a:rPr lang="tr-TR" sz="1800" dirty="0"/>
              <a:t> </a:t>
            </a:r>
            <a:r>
              <a:rPr lang="tr-TR" sz="1800" dirty="0" err="1"/>
              <a:t>team</a:t>
            </a:r>
            <a:r>
              <a:rPr lang="tr-TR" sz="1800" dirty="0"/>
              <a:t> is </a:t>
            </a:r>
            <a:r>
              <a:rPr lang="tr-TR" sz="1800" dirty="0" err="1"/>
              <a:t>home</a:t>
            </a:r>
            <a:r>
              <a:rPr lang="tr-TR" sz="1800" dirty="0"/>
              <a:t> </a:t>
            </a:r>
            <a:r>
              <a:rPr lang="tr-TR" sz="1800" dirty="0" err="1"/>
              <a:t>team</a:t>
            </a:r>
            <a:endParaRPr lang="tr-TR" sz="1800" dirty="0"/>
          </a:p>
          <a:p>
            <a:r>
              <a:rPr lang="tr-TR" sz="1800" dirty="0" err="1"/>
              <a:t>home_player_overall</a:t>
            </a:r>
            <a:r>
              <a:rPr lang="tr-TR" sz="1800" dirty="0"/>
              <a:t>(1-11) : Home </a:t>
            </a:r>
            <a:r>
              <a:rPr lang="tr-TR" sz="1800" dirty="0" err="1"/>
              <a:t>players</a:t>
            </a:r>
            <a:r>
              <a:rPr lang="tr-TR" sz="1800" dirty="0"/>
              <a:t>’ </a:t>
            </a:r>
            <a:r>
              <a:rPr lang="tr-TR" sz="1800" dirty="0" err="1"/>
              <a:t>overall</a:t>
            </a:r>
            <a:r>
              <a:rPr lang="tr-TR" sz="1800" dirty="0"/>
              <a:t> </a:t>
            </a:r>
            <a:r>
              <a:rPr lang="tr-TR" sz="1800" dirty="0" err="1"/>
              <a:t>ratings</a:t>
            </a:r>
            <a:r>
              <a:rPr lang="tr-TR" sz="1800" dirty="0"/>
              <a:t> </a:t>
            </a:r>
          </a:p>
          <a:p>
            <a:r>
              <a:rPr lang="tr-TR" sz="1800" dirty="0" err="1"/>
              <a:t>home_player_defenders</a:t>
            </a:r>
            <a:r>
              <a:rPr lang="tr-TR" sz="1800" dirty="0"/>
              <a:t> : How </a:t>
            </a:r>
            <a:r>
              <a:rPr lang="tr-TR" sz="1800" dirty="0" err="1"/>
              <a:t>many</a:t>
            </a:r>
            <a:r>
              <a:rPr lang="tr-TR" sz="1800" dirty="0"/>
              <a:t> </a:t>
            </a:r>
            <a:r>
              <a:rPr lang="tr-TR" sz="1800" dirty="0" err="1"/>
              <a:t>defence</a:t>
            </a:r>
            <a:r>
              <a:rPr lang="tr-TR" sz="1800" dirty="0"/>
              <a:t> </a:t>
            </a:r>
            <a:r>
              <a:rPr lang="tr-TR" sz="1800" dirty="0" err="1"/>
              <a:t>player</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a:t>
            </a:r>
          </a:p>
          <a:p>
            <a:r>
              <a:rPr lang="tr-TR" sz="1800" dirty="0" err="1"/>
              <a:t>home_player_forwards</a:t>
            </a:r>
            <a:r>
              <a:rPr lang="tr-TR" sz="1800" dirty="0"/>
              <a:t> : How </a:t>
            </a:r>
            <a:r>
              <a:rPr lang="tr-TR" sz="1800" dirty="0" err="1"/>
              <a:t>many</a:t>
            </a:r>
            <a:r>
              <a:rPr lang="tr-TR" sz="1800" dirty="0"/>
              <a:t> </a:t>
            </a:r>
            <a:r>
              <a:rPr lang="tr-TR" sz="1800" dirty="0" err="1"/>
              <a:t>forward</a:t>
            </a:r>
            <a:r>
              <a:rPr lang="tr-TR" sz="1800" dirty="0"/>
              <a:t> </a:t>
            </a:r>
            <a:r>
              <a:rPr lang="tr-TR" sz="1800" dirty="0" err="1"/>
              <a:t>player</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a:t>
            </a:r>
          </a:p>
          <a:p>
            <a:r>
              <a:rPr lang="tr-TR" sz="1800" dirty="0"/>
              <a:t>Last_5_match_win_home : How </a:t>
            </a:r>
            <a:r>
              <a:rPr lang="tr-TR" sz="1800" dirty="0" err="1"/>
              <a:t>many</a:t>
            </a:r>
            <a:r>
              <a:rPr lang="tr-TR" sz="1800" dirty="0"/>
              <a:t> </a:t>
            </a:r>
            <a:r>
              <a:rPr lang="tr-TR" sz="1800" dirty="0" err="1"/>
              <a:t>wins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Last_5_match_goal_diff_home : </a:t>
            </a:r>
            <a:r>
              <a:rPr lang="tr-TR" sz="1800" dirty="0" err="1"/>
              <a:t>Goal</a:t>
            </a:r>
            <a:r>
              <a:rPr lang="tr-TR" sz="1800" dirty="0"/>
              <a:t> </a:t>
            </a:r>
            <a:r>
              <a:rPr lang="tr-TR" sz="1800" dirty="0" err="1"/>
              <a:t>difference</a:t>
            </a:r>
            <a:r>
              <a:rPr lang="tr-TR" sz="1800" dirty="0"/>
              <a:t> </a:t>
            </a:r>
            <a:r>
              <a:rPr lang="tr-TR" sz="1800" dirty="0" err="1"/>
              <a:t>that</a:t>
            </a:r>
            <a:r>
              <a:rPr lang="tr-TR" sz="1800" dirty="0"/>
              <a:t> </a:t>
            </a:r>
            <a:r>
              <a:rPr lang="tr-TR" sz="1800" dirty="0" err="1"/>
              <a:t>home</a:t>
            </a:r>
            <a:r>
              <a:rPr lang="tr-TR" sz="1800" dirty="0"/>
              <a:t> </a:t>
            </a:r>
            <a:r>
              <a:rPr lang="tr-TR" sz="1800" dirty="0" err="1"/>
              <a:t>team</a:t>
            </a:r>
            <a:r>
              <a:rPr lang="tr-TR" sz="1800" dirty="0"/>
              <a:t> has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Last_5_match_card_home : Home </a:t>
            </a:r>
            <a:r>
              <a:rPr lang="tr-TR" sz="1800" dirty="0" err="1"/>
              <a:t>team’s</a:t>
            </a:r>
            <a:r>
              <a:rPr lang="tr-TR" sz="1800" dirty="0"/>
              <a:t> </a:t>
            </a:r>
            <a:r>
              <a:rPr lang="tr-TR" sz="1800" dirty="0" err="1"/>
              <a:t>card</a:t>
            </a:r>
            <a:r>
              <a:rPr lang="tr-TR" sz="1800" dirty="0"/>
              <a:t> </a:t>
            </a:r>
            <a:r>
              <a:rPr lang="tr-TR" sz="1800" dirty="0" err="1"/>
              <a:t>score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Last_5_match_faul_home : How </a:t>
            </a:r>
            <a:r>
              <a:rPr lang="tr-TR" sz="1800" dirty="0" err="1"/>
              <a:t>many</a:t>
            </a:r>
            <a:r>
              <a:rPr lang="tr-TR" sz="1800" dirty="0"/>
              <a:t> </a:t>
            </a:r>
            <a:r>
              <a:rPr lang="tr-TR" sz="1800" dirty="0" err="1"/>
              <a:t>fauls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commit</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solidFill>
                  <a:prstClr val="black"/>
                </a:solidFill>
              </a:rPr>
              <a:t>Last_5_match_corner_home : </a:t>
            </a:r>
            <a:r>
              <a:rPr lang="tr-TR" sz="1800" dirty="0"/>
              <a:t>How </a:t>
            </a:r>
            <a:r>
              <a:rPr lang="tr-TR" sz="1800" dirty="0" err="1"/>
              <a:t>many</a:t>
            </a:r>
            <a:r>
              <a:rPr lang="tr-TR" sz="1800" dirty="0"/>
              <a:t> </a:t>
            </a:r>
            <a:r>
              <a:rPr lang="tr-TR" sz="1800" dirty="0" err="1"/>
              <a:t>corners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Last_5_match_shout_total_home : </a:t>
            </a:r>
            <a:r>
              <a:rPr lang="tr-TR" sz="1800" dirty="0"/>
              <a:t>How </a:t>
            </a:r>
            <a:r>
              <a:rPr lang="tr-TR" sz="1800" dirty="0" err="1"/>
              <a:t>many</a:t>
            </a:r>
            <a:r>
              <a:rPr lang="tr-TR" sz="1800" dirty="0"/>
              <a:t> </a:t>
            </a:r>
            <a:r>
              <a:rPr lang="tr-TR" sz="1800" dirty="0" err="1"/>
              <a:t>shouts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Last_5_match_shout_rate_home : </a:t>
            </a:r>
            <a:r>
              <a:rPr lang="tr-TR" sz="1800" dirty="0" err="1">
                <a:solidFill>
                  <a:prstClr val="black"/>
                </a:solidFill>
              </a:rPr>
              <a:t>Shout</a:t>
            </a:r>
            <a:r>
              <a:rPr lang="tr-TR" sz="1800" dirty="0">
                <a:solidFill>
                  <a:prstClr val="black"/>
                </a:solidFill>
              </a:rPr>
              <a:t> </a:t>
            </a:r>
            <a:r>
              <a:rPr lang="tr-TR" sz="1800" dirty="0" err="1">
                <a:solidFill>
                  <a:prstClr val="black"/>
                </a:solidFill>
              </a:rPr>
              <a:t>accuracy</a:t>
            </a:r>
            <a:r>
              <a:rPr lang="tr-TR" sz="1800" dirty="0">
                <a:solidFill>
                  <a:prstClr val="black"/>
                </a:solidFill>
              </a:rPr>
              <a:t> of </a:t>
            </a:r>
            <a:r>
              <a:rPr lang="tr-TR" sz="1800" dirty="0" err="1"/>
              <a:t>home</a:t>
            </a:r>
            <a:r>
              <a:rPr lang="tr-TR" sz="1800" dirty="0"/>
              <a:t> </a:t>
            </a:r>
            <a:r>
              <a:rPr lang="tr-TR" sz="1800" dirty="0" err="1"/>
              <a:t>team</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Last_5_match_shout_on_home : </a:t>
            </a:r>
            <a:r>
              <a:rPr lang="tr-TR" sz="1800" dirty="0"/>
              <a:t>How </a:t>
            </a:r>
            <a:r>
              <a:rPr lang="tr-TR" sz="1800" dirty="0" err="1"/>
              <a:t>many</a:t>
            </a:r>
            <a:r>
              <a:rPr lang="tr-TR" sz="1800" dirty="0"/>
              <a:t> </a:t>
            </a:r>
            <a:r>
              <a:rPr lang="tr-TR" sz="1800" dirty="0" err="1"/>
              <a:t>accurate</a:t>
            </a:r>
            <a:r>
              <a:rPr lang="tr-TR" sz="1800" dirty="0"/>
              <a:t> </a:t>
            </a:r>
            <a:r>
              <a:rPr lang="tr-TR" sz="1800" dirty="0" err="1"/>
              <a:t>shout</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err="1">
                <a:solidFill>
                  <a:prstClr val="black"/>
                </a:solidFill>
              </a:rPr>
              <a:t>Team_variance_home</a:t>
            </a:r>
            <a:r>
              <a:rPr lang="tr-TR" sz="1800" dirty="0">
                <a:solidFill>
                  <a:prstClr val="black"/>
                </a:solidFill>
              </a:rPr>
              <a:t> : </a:t>
            </a:r>
            <a:r>
              <a:rPr lang="tr-TR" sz="1800" dirty="0" err="1">
                <a:solidFill>
                  <a:prstClr val="black"/>
                </a:solidFill>
              </a:rPr>
              <a:t>Variance</a:t>
            </a:r>
            <a:r>
              <a:rPr lang="tr-TR" sz="1800" dirty="0">
                <a:solidFill>
                  <a:prstClr val="black"/>
                </a:solidFill>
              </a:rPr>
              <a:t> of </a:t>
            </a:r>
            <a:r>
              <a:rPr lang="tr-TR" sz="1800" dirty="0" err="1">
                <a:solidFill>
                  <a:prstClr val="black"/>
                </a:solidFill>
              </a:rPr>
              <a:t>home</a:t>
            </a:r>
            <a:r>
              <a:rPr lang="tr-TR" sz="1800" dirty="0">
                <a:solidFill>
                  <a:prstClr val="black"/>
                </a:solidFill>
              </a:rPr>
              <a:t> </a:t>
            </a:r>
            <a:r>
              <a:rPr lang="tr-TR" sz="1800" dirty="0" err="1">
                <a:solidFill>
                  <a:prstClr val="black"/>
                </a:solidFill>
              </a:rPr>
              <a:t>team’s</a:t>
            </a:r>
            <a:r>
              <a:rPr lang="tr-TR" sz="1800" dirty="0">
                <a:solidFill>
                  <a:prstClr val="black"/>
                </a:solidFill>
              </a:rPr>
              <a:t> </a:t>
            </a:r>
            <a:r>
              <a:rPr lang="tr-TR" sz="1800" dirty="0" err="1">
                <a:solidFill>
                  <a:prstClr val="black"/>
                </a:solidFill>
              </a:rPr>
              <a:t>players</a:t>
            </a:r>
            <a:endParaRPr lang="tr-TR" sz="1800" dirty="0">
              <a:solidFill>
                <a:prstClr val="black"/>
              </a:solidFill>
            </a:endParaRPr>
          </a:p>
          <a:p>
            <a:r>
              <a:rPr lang="tr-TR" sz="1800" dirty="0">
                <a:solidFill>
                  <a:prstClr val="black"/>
                </a:solidFill>
              </a:rPr>
              <a:t>Last_5_match_btw_home : How </a:t>
            </a:r>
            <a:r>
              <a:rPr lang="tr-TR" sz="1800" dirty="0" err="1">
                <a:solidFill>
                  <a:prstClr val="black"/>
                </a:solidFill>
              </a:rPr>
              <a:t>many</a:t>
            </a:r>
            <a:r>
              <a:rPr lang="tr-TR" sz="1800" dirty="0">
                <a:solidFill>
                  <a:prstClr val="black"/>
                </a:solidFill>
              </a:rPr>
              <a:t> </a:t>
            </a:r>
            <a:r>
              <a:rPr lang="tr-TR" sz="1800" dirty="0" err="1">
                <a:solidFill>
                  <a:prstClr val="black"/>
                </a:solidFill>
              </a:rPr>
              <a:t>wins</a:t>
            </a:r>
            <a:r>
              <a:rPr lang="tr-TR" sz="1800" dirty="0">
                <a:solidFill>
                  <a:prstClr val="black"/>
                </a:solidFill>
              </a:rPr>
              <a:t> </a:t>
            </a:r>
            <a:r>
              <a:rPr lang="tr-TR" sz="1800" dirty="0" err="1">
                <a:solidFill>
                  <a:prstClr val="black"/>
                </a:solidFill>
              </a:rPr>
              <a:t>does</a:t>
            </a:r>
            <a:r>
              <a:rPr lang="tr-TR" sz="1800" dirty="0">
                <a:solidFill>
                  <a:prstClr val="black"/>
                </a:solidFill>
              </a:rPr>
              <a:t> </a:t>
            </a:r>
            <a:r>
              <a:rPr lang="tr-TR" sz="1800" dirty="0" err="1">
                <a:solidFill>
                  <a:prstClr val="black"/>
                </a:solidFill>
              </a:rPr>
              <a:t>home</a:t>
            </a:r>
            <a:r>
              <a:rPr lang="tr-TR" sz="1800" dirty="0">
                <a:solidFill>
                  <a:prstClr val="black"/>
                </a:solidFill>
              </a:rPr>
              <a:t> </a:t>
            </a:r>
            <a:r>
              <a:rPr lang="tr-TR" sz="1800" dirty="0" err="1">
                <a:solidFill>
                  <a:prstClr val="black"/>
                </a:solidFill>
              </a:rPr>
              <a:t>team</a:t>
            </a:r>
            <a:r>
              <a:rPr lang="tr-TR" sz="1800" dirty="0">
                <a:solidFill>
                  <a:prstClr val="black"/>
                </a:solidFill>
              </a:rPr>
              <a:t> </a:t>
            </a:r>
            <a:r>
              <a:rPr lang="tr-TR" sz="1800" dirty="0" err="1">
                <a:solidFill>
                  <a:prstClr val="black"/>
                </a:solidFill>
              </a:rPr>
              <a:t>have</a:t>
            </a:r>
            <a:r>
              <a:rPr lang="tr-TR" sz="1800" dirty="0">
                <a:solidFill>
                  <a:prstClr val="black"/>
                </a:solidFill>
              </a:rPr>
              <a:t> </a:t>
            </a:r>
            <a:r>
              <a:rPr lang="tr-TR" sz="1800" dirty="0" err="1">
                <a:solidFill>
                  <a:prstClr val="black"/>
                </a:solidFill>
              </a:rPr>
              <a:t>against</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endParaRPr lang="tr-TR" sz="1800" dirty="0">
              <a:solidFill>
                <a:prstClr val="black"/>
              </a:solidFill>
            </a:endParaRPr>
          </a:p>
          <a:p>
            <a:endParaRPr lang="tr-TR" sz="1600" dirty="0">
              <a:solidFill>
                <a:prstClr val="black"/>
              </a:solidFill>
            </a:endParaRPr>
          </a:p>
          <a:p>
            <a:endParaRPr lang="tr-TR" sz="800" dirty="0"/>
          </a:p>
          <a:p>
            <a:endParaRPr lang="tr-TR" sz="1800" dirty="0"/>
          </a:p>
          <a:p>
            <a:endParaRPr lang="en-GB" dirty="0"/>
          </a:p>
        </p:txBody>
      </p:sp>
    </p:spTree>
    <p:extLst>
      <p:ext uri="{BB962C8B-B14F-4D97-AF65-F5344CB8AC3E}">
        <p14:creationId xmlns:p14="http://schemas.microsoft.com/office/powerpoint/2010/main" val="119604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2">
            <a:extLst>
              <a:ext uri="{FF2B5EF4-FFF2-40B4-BE49-F238E27FC236}">
                <a16:creationId xmlns:a16="http://schemas.microsoft.com/office/drawing/2014/main" id="{CD8F4734-21F3-4616-BCD4-F3274A4D400A}"/>
              </a:ext>
            </a:extLst>
          </p:cNvPr>
          <p:cNvSpPr/>
          <p:nvPr/>
        </p:nvSpPr>
        <p:spPr>
          <a:xfrm>
            <a:off x="0" y="595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AD0BC643-F1B9-440B-A4AA-FA6DFE8A3432}"/>
              </a:ext>
            </a:extLst>
          </p:cNvPr>
          <p:cNvSpPr txBox="1"/>
          <p:nvPr/>
        </p:nvSpPr>
        <p:spPr>
          <a:xfrm>
            <a:off x="-31973" y="152795"/>
            <a:ext cx="3229201" cy="830997"/>
          </a:xfrm>
          <a:prstGeom prst="rect">
            <a:avLst/>
          </a:prstGeom>
          <a:noFill/>
        </p:spPr>
        <p:txBody>
          <a:bodyPr wrap="square" rtlCol="0" anchor="ctr">
            <a:spAutoFit/>
          </a:bodyPr>
          <a:lstStyle/>
          <a:p>
            <a:pPr algn="ctr"/>
            <a:r>
              <a:rPr lang="tr-TR" altLang="ko-KR" sz="4800" dirty="0" err="1">
                <a:solidFill>
                  <a:schemeClr val="bg1"/>
                </a:solidFill>
                <a:cs typeface="Arial" pitchFamily="34" charset="0"/>
              </a:rPr>
              <a:t>Features</a:t>
            </a:r>
            <a:endParaRPr lang="ko-KR" altLang="en-US" sz="4800" dirty="0">
              <a:solidFill>
                <a:schemeClr val="bg1"/>
              </a:solidFill>
              <a:cs typeface="Arial" pitchFamily="34" charset="0"/>
            </a:endParaRPr>
          </a:p>
        </p:txBody>
      </p:sp>
      <p:sp>
        <p:nvSpPr>
          <p:cNvPr id="4" name="Freeform: Shape 33">
            <a:extLst>
              <a:ext uri="{FF2B5EF4-FFF2-40B4-BE49-F238E27FC236}">
                <a16:creationId xmlns:a16="http://schemas.microsoft.com/office/drawing/2014/main" id="{66DEBF79-541E-423C-AD6E-99EFB8DE4818}"/>
              </a:ext>
            </a:extLst>
          </p:cNvPr>
          <p:cNvSpPr/>
          <p:nvPr/>
        </p:nvSpPr>
        <p:spPr>
          <a:xfrm rot="348713">
            <a:off x="9401335" y="46376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nvGrpSpPr>
          <p:cNvPr id="5" name="Group 35">
            <a:extLst>
              <a:ext uri="{FF2B5EF4-FFF2-40B4-BE49-F238E27FC236}">
                <a16:creationId xmlns:a16="http://schemas.microsoft.com/office/drawing/2014/main" id="{CC70479E-6645-4E83-B164-7E43997644A9}"/>
              </a:ext>
            </a:extLst>
          </p:cNvPr>
          <p:cNvGrpSpPr/>
          <p:nvPr/>
        </p:nvGrpSpPr>
        <p:grpSpPr>
          <a:xfrm>
            <a:off x="10484378" y="3134133"/>
            <a:ext cx="371606" cy="465788"/>
            <a:chOff x="6846896" y="2302630"/>
            <a:chExt cx="2407391" cy="3017534"/>
          </a:xfrm>
          <a:solidFill>
            <a:schemeClr val="tx1">
              <a:lumMod val="85000"/>
              <a:lumOff val="15000"/>
            </a:schemeClr>
          </a:solidFill>
        </p:grpSpPr>
        <p:sp>
          <p:nvSpPr>
            <p:cNvPr id="6" name="Oval 5">
              <a:extLst>
                <a:ext uri="{FF2B5EF4-FFF2-40B4-BE49-F238E27FC236}">
                  <a16:creationId xmlns:a16="http://schemas.microsoft.com/office/drawing/2014/main" id="{AA7CDCB2-DB7D-4417-891A-0426E68C39B1}"/>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37">
              <a:extLst>
                <a:ext uri="{FF2B5EF4-FFF2-40B4-BE49-F238E27FC236}">
                  <a16:creationId xmlns:a16="http://schemas.microsoft.com/office/drawing/2014/main" id="{C60A6812-8274-455E-A54E-3B58FB7BC7BE}"/>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8" name="Freeform: Shape 38">
              <a:extLst>
                <a:ext uri="{FF2B5EF4-FFF2-40B4-BE49-F238E27FC236}">
                  <a16:creationId xmlns:a16="http://schemas.microsoft.com/office/drawing/2014/main" id="{BDBA3FE7-82BD-48E5-9A96-10553EEB5A0E}"/>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9" name="Freeform: Shape 39">
              <a:extLst>
                <a:ext uri="{FF2B5EF4-FFF2-40B4-BE49-F238E27FC236}">
                  <a16:creationId xmlns:a16="http://schemas.microsoft.com/office/drawing/2014/main" id="{EB803941-92FF-4312-8205-A685DBCB30D2}"/>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0" name="Freeform: Shape 40">
              <a:extLst>
                <a:ext uri="{FF2B5EF4-FFF2-40B4-BE49-F238E27FC236}">
                  <a16:creationId xmlns:a16="http://schemas.microsoft.com/office/drawing/2014/main" id="{F4F6D2EF-F4AE-4377-B546-C629C6E9DA23}"/>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1" name="Freeform: Shape 41">
              <a:extLst>
                <a:ext uri="{FF2B5EF4-FFF2-40B4-BE49-F238E27FC236}">
                  <a16:creationId xmlns:a16="http://schemas.microsoft.com/office/drawing/2014/main" id="{50D8BBEA-B494-4E35-A35E-B6B78EC2F2A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2" name="Freeform: Shape 42">
              <a:extLst>
                <a:ext uri="{FF2B5EF4-FFF2-40B4-BE49-F238E27FC236}">
                  <a16:creationId xmlns:a16="http://schemas.microsoft.com/office/drawing/2014/main" id="{D5A9FD31-5F5F-4B56-89D8-3BB885C1F12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3" name="Freeform: Shape 43">
              <a:extLst>
                <a:ext uri="{FF2B5EF4-FFF2-40B4-BE49-F238E27FC236}">
                  <a16:creationId xmlns:a16="http://schemas.microsoft.com/office/drawing/2014/main" id="{1D542837-9282-414D-9A0C-7151774F9B1F}"/>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4" name="Freeform: Shape 44">
              <a:extLst>
                <a:ext uri="{FF2B5EF4-FFF2-40B4-BE49-F238E27FC236}">
                  <a16:creationId xmlns:a16="http://schemas.microsoft.com/office/drawing/2014/main" id="{D68030EA-B4D0-487A-B256-9BCAA77D31BD}"/>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5" name="Freeform: Shape 45">
              <a:extLst>
                <a:ext uri="{FF2B5EF4-FFF2-40B4-BE49-F238E27FC236}">
                  <a16:creationId xmlns:a16="http://schemas.microsoft.com/office/drawing/2014/main" id="{59052120-74BF-49D3-81EA-325D362E72EA}"/>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6" name="Freeform: Shape 46">
              <a:extLst>
                <a:ext uri="{FF2B5EF4-FFF2-40B4-BE49-F238E27FC236}">
                  <a16:creationId xmlns:a16="http://schemas.microsoft.com/office/drawing/2014/main" id="{2CE2BB1A-9C0E-4374-A9A3-F2E1720CC093}"/>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7" name="Freeform: Shape 47">
              <a:extLst>
                <a:ext uri="{FF2B5EF4-FFF2-40B4-BE49-F238E27FC236}">
                  <a16:creationId xmlns:a16="http://schemas.microsoft.com/office/drawing/2014/main" id="{2AF7240F-7F0D-4B28-B5A9-9AD17002D778}"/>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8" name="Freeform: Shape 48">
              <a:extLst>
                <a:ext uri="{FF2B5EF4-FFF2-40B4-BE49-F238E27FC236}">
                  <a16:creationId xmlns:a16="http://schemas.microsoft.com/office/drawing/2014/main" id="{072FF97A-4BEC-4C34-8DD7-EBDEFC6E486B}"/>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19" name="Freeform: Shape 49">
              <a:extLst>
                <a:ext uri="{FF2B5EF4-FFF2-40B4-BE49-F238E27FC236}">
                  <a16:creationId xmlns:a16="http://schemas.microsoft.com/office/drawing/2014/main" id="{06C6E87F-D265-47D5-B6B4-334D3A617B9A}"/>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0" name="Freeform: Shape 50">
              <a:extLst>
                <a:ext uri="{FF2B5EF4-FFF2-40B4-BE49-F238E27FC236}">
                  <a16:creationId xmlns:a16="http://schemas.microsoft.com/office/drawing/2014/main" id="{DB2EC2E1-6223-4C3F-93F0-2B08A1EBF9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1" name="Freeform: Shape 51">
              <a:extLst>
                <a:ext uri="{FF2B5EF4-FFF2-40B4-BE49-F238E27FC236}">
                  <a16:creationId xmlns:a16="http://schemas.microsoft.com/office/drawing/2014/main" id="{D00D5FA7-148D-45D0-9699-1A53774C310D}"/>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2" name="Freeform: Shape 52">
              <a:extLst>
                <a:ext uri="{FF2B5EF4-FFF2-40B4-BE49-F238E27FC236}">
                  <a16:creationId xmlns:a16="http://schemas.microsoft.com/office/drawing/2014/main" id="{3CB4C3DC-5881-4F5E-B67A-B9225B5BBDE8}"/>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3" name="Freeform: Shape 53">
              <a:extLst>
                <a:ext uri="{FF2B5EF4-FFF2-40B4-BE49-F238E27FC236}">
                  <a16:creationId xmlns:a16="http://schemas.microsoft.com/office/drawing/2014/main" id="{E6FBA09B-FBED-494E-8EB6-D3CFE6AA5686}"/>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24" name="Freeform: Shape 54">
              <a:extLst>
                <a:ext uri="{FF2B5EF4-FFF2-40B4-BE49-F238E27FC236}">
                  <a16:creationId xmlns:a16="http://schemas.microsoft.com/office/drawing/2014/main" id="{45A324E0-D870-40C0-84DA-66C520DF5330}"/>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25" name="Freeform: Shape 55">
              <a:extLst>
                <a:ext uri="{FF2B5EF4-FFF2-40B4-BE49-F238E27FC236}">
                  <a16:creationId xmlns:a16="http://schemas.microsoft.com/office/drawing/2014/main" id="{7A65D3DF-F507-4A50-BBA5-AB04CA8AEB9D}"/>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26" name="Freeform: Shape 56">
              <a:extLst>
                <a:ext uri="{FF2B5EF4-FFF2-40B4-BE49-F238E27FC236}">
                  <a16:creationId xmlns:a16="http://schemas.microsoft.com/office/drawing/2014/main" id="{7A5D42CF-2C19-41E6-A88D-823028077C9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27" name="Freeform: Shape 57">
              <a:extLst>
                <a:ext uri="{FF2B5EF4-FFF2-40B4-BE49-F238E27FC236}">
                  <a16:creationId xmlns:a16="http://schemas.microsoft.com/office/drawing/2014/main" id="{1E9CD1AD-3FD5-4CF0-988D-E40399D34AB7}"/>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28" name="Freeform: Shape 58">
              <a:extLst>
                <a:ext uri="{FF2B5EF4-FFF2-40B4-BE49-F238E27FC236}">
                  <a16:creationId xmlns:a16="http://schemas.microsoft.com/office/drawing/2014/main" id="{88165668-4F23-4F2B-9B45-A09BE9A0467F}"/>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29" name="Freeform: Shape 59">
              <a:extLst>
                <a:ext uri="{FF2B5EF4-FFF2-40B4-BE49-F238E27FC236}">
                  <a16:creationId xmlns:a16="http://schemas.microsoft.com/office/drawing/2014/main" id="{0E4A1E4D-905D-4E82-87D7-9B95ED21C265}"/>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0" name="Freeform: Shape 60">
              <a:extLst>
                <a:ext uri="{FF2B5EF4-FFF2-40B4-BE49-F238E27FC236}">
                  <a16:creationId xmlns:a16="http://schemas.microsoft.com/office/drawing/2014/main" id="{FCCBAF35-E420-4BD7-865C-FD65D80FC8D2}"/>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1" name="Freeform: Shape 61">
              <a:extLst>
                <a:ext uri="{FF2B5EF4-FFF2-40B4-BE49-F238E27FC236}">
                  <a16:creationId xmlns:a16="http://schemas.microsoft.com/office/drawing/2014/main" id="{E62F5245-80FE-415A-B5C8-453B4DC602B5}"/>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32" name="Arc 9">
            <a:extLst>
              <a:ext uri="{FF2B5EF4-FFF2-40B4-BE49-F238E27FC236}">
                <a16:creationId xmlns:a16="http://schemas.microsoft.com/office/drawing/2014/main" id="{5DB13898-FFB2-4728-8288-8ECF9E0C0C9F}"/>
              </a:ext>
            </a:extLst>
          </p:cNvPr>
          <p:cNvSpPr/>
          <p:nvPr/>
        </p:nvSpPr>
        <p:spPr>
          <a:xfrm>
            <a:off x="7890731" y="3584189"/>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İçerik Yer Tutucusu 2">
            <a:extLst>
              <a:ext uri="{FF2B5EF4-FFF2-40B4-BE49-F238E27FC236}">
                <a16:creationId xmlns:a16="http://schemas.microsoft.com/office/drawing/2014/main" id="{AC18C16F-A8E3-4007-9B23-24924A2EA491}"/>
              </a:ext>
            </a:extLst>
          </p:cNvPr>
          <p:cNvSpPr txBox="1">
            <a:spLocks/>
          </p:cNvSpPr>
          <p:nvPr/>
        </p:nvSpPr>
        <p:spPr>
          <a:xfrm>
            <a:off x="162510" y="986249"/>
            <a:ext cx="10515600" cy="5032375"/>
          </a:xfrm>
          <a:prstGeom prst="rect">
            <a:avLst/>
          </a:prstGeom>
        </p:spPr>
        <p:txBody>
          <a:bodyPr>
            <a:normAutofit lnSpcReduction="100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t>away_player_overall</a:t>
            </a:r>
            <a:r>
              <a:rPr lang="tr-TR" sz="1800" dirty="0"/>
              <a:t>(1-11) : </a:t>
            </a:r>
            <a:r>
              <a:rPr lang="tr-TR" sz="1800" dirty="0" err="1"/>
              <a:t>Away</a:t>
            </a:r>
            <a:r>
              <a:rPr lang="tr-TR" sz="1800" dirty="0"/>
              <a:t> </a:t>
            </a:r>
            <a:r>
              <a:rPr lang="tr-TR" sz="1800" dirty="0" err="1"/>
              <a:t>players</a:t>
            </a:r>
            <a:r>
              <a:rPr lang="tr-TR" sz="1800" dirty="0"/>
              <a:t>’ </a:t>
            </a:r>
            <a:r>
              <a:rPr lang="tr-TR" sz="1800" dirty="0" err="1"/>
              <a:t>overall</a:t>
            </a:r>
            <a:r>
              <a:rPr lang="tr-TR" sz="1800" dirty="0"/>
              <a:t> </a:t>
            </a:r>
            <a:r>
              <a:rPr lang="tr-TR" sz="1800" dirty="0" err="1"/>
              <a:t>ratings</a:t>
            </a:r>
            <a:r>
              <a:rPr lang="tr-TR" sz="1800" dirty="0"/>
              <a:t> 	</a:t>
            </a:r>
          </a:p>
          <a:p>
            <a:r>
              <a:rPr lang="tr-TR" sz="1800" dirty="0" err="1"/>
              <a:t>away_player_forwards</a:t>
            </a:r>
            <a:r>
              <a:rPr lang="tr-TR" sz="1800" dirty="0"/>
              <a:t> : How </a:t>
            </a:r>
            <a:r>
              <a:rPr lang="tr-TR" sz="1800" dirty="0" err="1"/>
              <a:t>many</a:t>
            </a:r>
            <a:r>
              <a:rPr lang="tr-TR" sz="1800" dirty="0"/>
              <a:t> </a:t>
            </a:r>
            <a:r>
              <a:rPr lang="tr-TR" sz="1800" dirty="0" err="1"/>
              <a:t>forward</a:t>
            </a:r>
            <a:r>
              <a:rPr lang="tr-TR" sz="1800" dirty="0"/>
              <a:t> </a:t>
            </a:r>
            <a:r>
              <a:rPr lang="tr-TR" sz="1800" dirty="0" err="1"/>
              <a:t>player</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endParaRPr lang="tr-TR" sz="1800" dirty="0"/>
          </a:p>
          <a:p>
            <a:r>
              <a:rPr lang="tr-TR" sz="1800" dirty="0" err="1"/>
              <a:t>away_player_defenders</a:t>
            </a:r>
            <a:r>
              <a:rPr lang="tr-TR" sz="1800" dirty="0"/>
              <a:t> : How </a:t>
            </a:r>
            <a:r>
              <a:rPr lang="tr-TR" sz="1800" dirty="0" err="1"/>
              <a:t>many</a:t>
            </a:r>
            <a:r>
              <a:rPr lang="tr-TR" sz="1800" dirty="0"/>
              <a:t> </a:t>
            </a:r>
            <a:r>
              <a:rPr lang="tr-TR" sz="1800" dirty="0" err="1"/>
              <a:t>defence</a:t>
            </a:r>
            <a:r>
              <a:rPr lang="tr-TR" sz="1800" dirty="0"/>
              <a:t> </a:t>
            </a:r>
            <a:r>
              <a:rPr lang="tr-TR" sz="1800" dirty="0" err="1"/>
              <a:t>player</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endParaRPr lang="tr-TR" sz="1800" dirty="0"/>
          </a:p>
          <a:p>
            <a:r>
              <a:rPr lang="tr-TR" sz="1800" dirty="0"/>
              <a:t>Last_5_match_win_away : How </a:t>
            </a:r>
            <a:r>
              <a:rPr lang="tr-TR" sz="1800" dirty="0" err="1"/>
              <a:t>many</a:t>
            </a:r>
            <a:r>
              <a:rPr lang="tr-TR" sz="1800" dirty="0"/>
              <a:t> </a:t>
            </a:r>
            <a:r>
              <a:rPr lang="tr-TR" sz="1800" dirty="0" err="1"/>
              <a:t>wins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Last_5_match_goal_diff_away : </a:t>
            </a:r>
            <a:r>
              <a:rPr lang="tr-TR" sz="1800" dirty="0" err="1"/>
              <a:t>Goal</a:t>
            </a:r>
            <a:r>
              <a:rPr lang="tr-TR" sz="1800" dirty="0"/>
              <a:t> </a:t>
            </a:r>
            <a:r>
              <a:rPr lang="tr-TR" sz="1800" dirty="0" err="1"/>
              <a:t>difference</a:t>
            </a:r>
            <a:r>
              <a:rPr lang="tr-TR" sz="1800" dirty="0"/>
              <a:t> </a:t>
            </a:r>
            <a:r>
              <a:rPr lang="tr-TR" sz="1800" dirty="0" err="1"/>
              <a:t>that</a:t>
            </a:r>
            <a:r>
              <a:rPr lang="tr-TR" sz="1800" dirty="0"/>
              <a:t> </a:t>
            </a:r>
            <a:r>
              <a:rPr lang="tr-TR" sz="1800" dirty="0" err="1"/>
              <a:t>away</a:t>
            </a:r>
            <a:r>
              <a:rPr lang="tr-TR" sz="1800" dirty="0"/>
              <a:t> </a:t>
            </a:r>
            <a:r>
              <a:rPr lang="tr-TR" sz="1800" dirty="0" err="1"/>
              <a:t>team</a:t>
            </a:r>
            <a:r>
              <a:rPr lang="tr-TR" sz="1800" dirty="0"/>
              <a:t> has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Last_5_match_card_away : </a:t>
            </a:r>
            <a:r>
              <a:rPr lang="tr-TR" sz="1800" dirty="0" err="1"/>
              <a:t>Away</a:t>
            </a:r>
            <a:r>
              <a:rPr lang="tr-TR" sz="1800" dirty="0"/>
              <a:t> </a:t>
            </a:r>
            <a:r>
              <a:rPr lang="tr-TR" sz="1800" dirty="0" err="1"/>
              <a:t>team’s</a:t>
            </a:r>
            <a:r>
              <a:rPr lang="tr-TR" sz="1800" dirty="0"/>
              <a:t> </a:t>
            </a:r>
            <a:r>
              <a:rPr lang="tr-TR" sz="1800" dirty="0" err="1"/>
              <a:t>card</a:t>
            </a:r>
            <a:r>
              <a:rPr lang="tr-TR" sz="1800" dirty="0"/>
              <a:t> </a:t>
            </a:r>
            <a:r>
              <a:rPr lang="tr-TR" sz="1800" dirty="0" err="1"/>
              <a:t>score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Last_5_match_faul_away : How </a:t>
            </a:r>
            <a:r>
              <a:rPr lang="tr-TR" sz="1800" dirty="0" err="1"/>
              <a:t>many</a:t>
            </a:r>
            <a:r>
              <a:rPr lang="tr-TR" sz="1800" dirty="0"/>
              <a:t> </a:t>
            </a:r>
            <a:r>
              <a:rPr lang="tr-TR" sz="1800" dirty="0" err="1"/>
              <a:t>fauls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commit</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solidFill>
                  <a:prstClr val="black"/>
                </a:solidFill>
              </a:rPr>
              <a:t>Last_5_match_corner_away : </a:t>
            </a:r>
            <a:r>
              <a:rPr lang="tr-TR" sz="1800" dirty="0"/>
              <a:t>How </a:t>
            </a:r>
            <a:r>
              <a:rPr lang="tr-TR" sz="1800" dirty="0" err="1"/>
              <a:t>many</a:t>
            </a:r>
            <a:r>
              <a:rPr lang="tr-TR" sz="1800" dirty="0"/>
              <a:t> </a:t>
            </a:r>
            <a:r>
              <a:rPr lang="tr-TR" sz="1800" dirty="0" err="1"/>
              <a:t>corners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Last_5_match_shout_total_away : </a:t>
            </a:r>
            <a:r>
              <a:rPr lang="tr-TR" sz="1800" dirty="0"/>
              <a:t>How </a:t>
            </a:r>
            <a:r>
              <a:rPr lang="tr-TR" sz="1800" dirty="0" err="1"/>
              <a:t>many</a:t>
            </a:r>
            <a:r>
              <a:rPr lang="tr-TR" sz="1800" dirty="0"/>
              <a:t> </a:t>
            </a:r>
            <a:r>
              <a:rPr lang="tr-TR" sz="1800" dirty="0" err="1"/>
              <a:t>shouts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Last_5_match_shout_rate_away : </a:t>
            </a:r>
            <a:r>
              <a:rPr lang="tr-TR" sz="1800" dirty="0" err="1">
                <a:solidFill>
                  <a:prstClr val="black"/>
                </a:solidFill>
              </a:rPr>
              <a:t>Shout</a:t>
            </a:r>
            <a:r>
              <a:rPr lang="tr-TR" sz="1800" dirty="0">
                <a:solidFill>
                  <a:prstClr val="black"/>
                </a:solidFill>
              </a:rPr>
              <a:t> </a:t>
            </a:r>
            <a:r>
              <a:rPr lang="tr-TR" sz="1800" dirty="0" err="1">
                <a:solidFill>
                  <a:prstClr val="black"/>
                </a:solidFill>
              </a:rPr>
              <a:t>accuracy</a:t>
            </a:r>
            <a:r>
              <a:rPr lang="tr-TR" sz="1800" dirty="0">
                <a:solidFill>
                  <a:prstClr val="black"/>
                </a:solidFill>
              </a:rPr>
              <a:t> of </a:t>
            </a:r>
            <a:r>
              <a:rPr lang="tr-TR" sz="1800" dirty="0" err="1">
                <a:solidFill>
                  <a:prstClr val="black"/>
                </a:solidFill>
              </a:rPr>
              <a:t>away</a:t>
            </a:r>
            <a:r>
              <a:rPr lang="tr-TR" sz="1800" dirty="0"/>
              <a:t> </a:t>
            </a:r>
            <a:r>
              <a:rPr lang="tr-TR" sz="1800" dirty="0" err="1"/>
              <a:t>team</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Last_5_match_shout_on_away : </a:t>
            </a:r>
            <a:r>
              <a:rPr lang="tr-TR" sz="1800" dirty="0"/>
              <a:t>How </a:t>
            </a:r>
            <a:r>
              <a:rPr lang="tr-TR" sz="1800" dirty="0" err="1"/>
              <a:t>many</a:t>
            </a:r>
            <a:r>
              <a:rPr lang="tr-TR" sz="1800" dirty="0"/>
              <a:t> </a:t>
            </a:r>
            <a:r>
              <a:rPr lang="tr-TR" sz="1800" dirty="0" err="1"/>
              <a:t>accurate</a:t>
            </a:r>
            <a:r>
              <a:rPr lang="tr-TR" sz="1800" dirty="0"/>
              <a:t> </a:t>
            </a:r>
            <a:r>
              <a:rPr lang="tr-TR" sz="1800" dirty="0" err="1"/>
              <a:t>shout</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err="1">
                <a:solidFill>
                  <a:prstClr val="black"/>
                </a:solidFill>
              </a:rPr>
              <a:t>Team_variance_away</a:t>
            </a:r>
            <a:r>
              <a:rPr lang="tr-TR" sz="1800" dirty="0">
                <a:solidFill>
                  <a:prstClr val="black"/>
                </a:solidFill>
              </a:rPr>
              <a:t> : </a:t>
            </a:r>
            <a:r>
              <a:rPr lang="tr-TR" sz="1800" dirty="0" err="1">
                <a:solidFill>
                  <a:prstClr val="black"/>
                </a:solidFill>
              </a:rPr>
              <a:t>Variance</a:t>
            </a:r>
            <a:r>
              <a:rPr lang="tr-TR" sz="1800" dirty="0">
                <a:solidFill>
                  <a:prstClr val="black"/>
                </a:solidFill>
              </a:rPr>
              <a:t> of </a:t>
            </a:r>
            <a:r>
              <a:rPr lang="tr-TR" sz="1800" dirty="0" err="1">
                <a:solidFill>
                  <a:prstClr val="black"/>
                </a:solidFill>
              </a:rPr>
              <a:t>away</a:t>
            </a:r>
            <a:r>
              <a:rPr lang="tr-TR" sz="1800" dirty="0">
                <a:solidFill>
                  <a:prstClr val="black"/>
                </a:solidFill>
              </a:rPr>
              <a:t> </a:t>
            </a:r>
            <a:r>
              <a:rPr lang="tr-TR" sz="1800" dirty="0" err="1">
                <a:solidFill>
                  <a:prstClr val="black"/>
                </a:solidFill>
              </a:rPr>
              <a:t>team’s</a:t>
            </a:r>
            <a:r>
              <a:rPr lang="tr-TR" sz="1800" dirty="0">
                <a:solidFill>
                  <a:prstClr val="black"/>
                </a:solidFill>
              </a:rPr>
              <a:t> </a:t>
            </a:r>
            <a:r>
              <a:rPr lang="tr-TR" sz="1800" dirty="0" err="1">
                <a:solidFill>
                  <a:prstClr val="black"/>
                </a:solidFill>
              </a:rPr>
              <a:t>players</a:t>
            </a:r>
            <a:endParaRPr lang="tr-TR" sz="1800" dirty="0">
              <a:solidFill>
                <a:prstClr val="black"/>
              </a:solidFill>
            </a:endParaRPr>
          </a:p>
          <a:p>
            <a:r>
              <a:rPr lang="tr-TR" sz="1800" dirty="0">
                <a:solidFill>
                  <a:prstClr val="black"/>
                </a:solidFill>
              </a:rPr>
              <a:t>Last_5_match_btw_away : How </a:t>
            </a:r>
            <a:r>
              <a:rPr lang="tr-TR" sz="1800" dirty="0" err="1">
                <a:solidFill>
                  <a:prstClr val="black"/>
                </a:solidFill>
              </a:rPr>
              <a:t>many</a:t>
            </a:r>
            <a:r>
              <a:rPr lang="tr-TR" sz="1800" dirty="0">
                <a:solidFill>
                  <a:prstClr val="black"/>
                </a:solidFill>
              </a:rPr>
              <a:t> </a:t>
            </a:r>
            <a:r>
              <a:rPr lang="tr-TR" sz="1800" dirty="0" err="1">
                <a:solidFill>
                  <a:prstClr val="black"/>
                </a:solidFill>
              </a:rPr>
              <a:t>wins</a:t>
            </a:r>
            <a:r>
              <a:rPr lang="tr-TR" sz="1800" dirty="0">
                <a:solidFill>
                  <a:prstClr val="black"/>
                </a:solidFill>
              </a:rPr>
              <a:t> </a:t>
            </a:r>
            <a:r>
              <a:rPr lang="tr-TR" sz="1800" dirty="0" err="1">
                <a:solidFill>
                  <a:prstClr val="black"/>
                </a:solidFill>
              </a:rPr>
              <a:t>does</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r>
              <a:rPr lang="tr-TR" sz="1800" dirty="0">
                <a:solidFill>
                  <a:prstClr val="black"/>
                </a:solidFill>
              </a:rPr>
              <a:t> </a:t>
            </a:r>
            <a:r>
              <a:rPr lang="tr-TR" sz="1800" dirty="0" err="1">
                <a:solidFill>
                  <a:prstClr val="black"/>
                </a:solidFill>
              </a:rPr>
              <a:t>have</a:t>
            </a:r>
            <a:r>
              <a:rPr lang="tr-TR" sz="1800" dirty="0">
                <a:solidFill>
                  <a:prstClr val="black"/>
                </a:solidFill>
              </a:rPr>
              <a:t> </a:t>
            </a:r>
            <a:r>
              <a:rPr lang="tr-TR" sz="1800" dirty="0" err="1">
                <a:solidFill>
                  <a:prstClr val="black"/>
                </a:solidFill>
              </a:rPr>
              <a:t>against</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endParaRPr lang="tr-TR" sz="1800" dirty="0"/>
          </a:p>
          <a:p>
            <a:endParaRPr lang="tr-TR" sz="1800" dirty="0"/>
          </a:p>
          <a:p>
            <a:endParaRPr lang="tr-TR" sz="1800" dirty="0"/>
          </a:p>
          <a:p>
            <a:endParaRPr lang="en-GB" sz="1800" dirty="0"/>
          </a:p>
        </p:txBody>
      </p:sp>
    </p:spTree>
    <p:extLst>
      <p:ext uri="{BB962C8B-B14F-4D97-AF65-F5344CB8AC3E}">
        <p14:creationId xmlns:p14="http://schemas.microsoft.com/office/powerpoint/2010/main" val="361132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4">
            <a:extLst>
              <a:ext uri="{FF2B5EF4-FFF2-40B4-BE49-F238E27FC236}">
                <a16:creationId xmlns:a16="http://schemas.microsoft.com/office/drawing/2014/main" id="{406CFF16-0938-40A5-BB42-1453474943BC}"/>
              </a:ext>
            </a:extLst>
          </p:cNvPr>
          <p:cNvGrpSpPr/>
          <p:nvPr/>
        </p:nvGrpSpPr>
        <p:grpSpPr>
          <a:xfrm>
            <a:off x="8098051" y="3172061"/>
            <a:ext cx="1418285" cy="923330"/>
            <a:chOff x="2551705" y="4283314"/>
            <a:chExt cx="2357003" cy="923330"/>
          </a:xfrm>
        </p:grpSpPr>
        <p:sp>
          <p:nvSpPr>
            <p:cNvPr id="16" name="TextBox 15">
              <a:extLst>
                <a:ext uri="{FF2B5EF4-FFF2-40B4-BE49-F238E27FC236}">
                  <a16:creationId xmlns:a16="http://schemas.microsoft.com/office/drawing/2014/main" id="{B6D43A6E-78C0-48BB-9111-621182E6D9CA}"/>
                </a:ext>
              </a:extLst>
            </p:cNvPr>
            <p:cNvSpPr txBox="1"/>
            <p:nvPr/>
          </p:nvSpPr>
          <p:spPr>
            <a:xfrm>
              <a:off x="2551707" y="4560313"/>
              <a:ext cx="2357001" cy="646331"/>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7" name="TextBox 16">
              <a:extLst>
                <a:ext uri="{FF2B5EF4-FFF2-40B4-BE49-F238E27FC236}">
                  <a16:creationId xmlns:a16="http://schemas.microsoft.com/office/drawing/2014/main" id="{54989984-16F4-42A1-9580-BA3069BDBEC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5" name="TextBox 3">
            <a:extLst>
              <a:ext uri="{FF2B5EF4-FFF2-40B4-BE49-F238E27FC236}">
                <a16:creationId xmlns:a16="http://schemas.microsoft.com/office/drawing/2014/main" id="{42945D65-AE68-4E10-B87B-EF7719765B1A}"/>
              </a:ext>
            </a:extLst>
          </p:cNvPr>
          <p:cNvSpPr txBox="1"/>
          <p:nvPr/>
        </p:nvSpPr>
        <p:spPr>
          <a:xfrm>
            <a:off x="-31973" y="214350"/>
            <a:ext cx="11150547" cy="707886"/>
          </a:xfrm>
          <a:prstGeom prst="rect">
            <a:avLst/>
          </a:prstGeom>
          <a:noFill/>
        </p:spPr>
        <p:txBody>
          <a:bodyPr wrap="square" rtlCol="0" anchor="ctr">
            <a:spAutoFit/>
          </a:bodyPr>
          <a:lstStyle/>
          <a:p>
            <a:pPr algn="ctr"/>
            <a:r>
              <a:rPr lang="tr-TR" sz="4000" b="1" dirty="0"/>
              <a:t>Statistical Exploration of </a:t>
            </a:r>
            <a:r>
              <a:rPr lang="tr-TR" sz="4000" b="1" dirty="0" err="1"/>
              <a:t>Features</a:t>
            </a:r>
            <a:endParaRPr lang="ko-KR" altLang="en-US" sz="4000" dirty="0">
              <a:solidFill>
                <a:schemeClr val="bg1"/>
              </a:solidFill>
              <a:cs typeface="Arial" pitchFamily="34" charset="0"/>
            </a:endParaRPr>
          </a:p>
        </p:txBody>
      </p:sp>
      <p:pic>
        <p:nvPicPr>
          <p:cNvPr id="6" name="İçerik Yer Tutucusu 8">
            <a:extLst>
              <a:ext uri="{FF2B5EF4-FFF2-40B4-BE49-F238E27FC236}">
                <a16:creationId xmlns:a16="http://schemas.microsoft.com/office/drawing/2014/main" id="{ADFB73C3-3BC0-42EA-A45F-91D2FB727259}"/>
              </a:ext>
            </a:extLst>
          </p:cNvPr>
          <p:cNvPicPr>
            <a:picLocks noChangeAspect="1"/>
          </p:cNvPicPr>
          <p:nvPr/>
        </p:nvPicPr>
        <p:blipFill rotWithShape="1">
          <a:blip r:embed="rId2">
            <a:extLst>
              <a:ext uri="{28A0092B-C50C-407E-A947-70E740481C1C}">
                <a14:useLocalDpi xmlns:a14="http://schemas.microsoft.com/office/drawing/2010/main" val="0"/>
              </a:ext>
            </a:extLst>
          </a:blip>
          <a:srcRect l="15651" t="8905" r="21881"/>
          <a:stretch/>
        </p:blipFill>
        <p:spPr>
          <a:xfrm>
            <a:off x="0" y="1095728"/>
            <a:ext cx="5446643" cy="5187017"/>
          </a:xfrm>
          <a:prstGeom prst="rect">
            <a:avLst/>
          </a:prstGeom>
        </p:spPr>
      </p:pic>
      <p:pic>
        <p:nvPicPr>
          <p:cNvPr id="8" name="İçerik Yer Tutucusu 4">
            <a:extLst>
              <a:ext uri="{FF2B5EF4-FFF2-40B4-BE49-F238E27FC236}">
                <a16:creationId xmlns:a16="http://schemas.microsoft.com/office/drawing/2014/main" id="{59EBB611-310F-49BB-A2E1-0F63E94198BD}"/>
              </a:ext>
            </a:extLst>
          </p:cNvPr>
          <p:cNvPicPr>
            <a:picLocks noChangeAspect="1"/>
          </p:cNvPicPr>
          <p:nvPr/>
        </p:nvPicPr>
        <p:blipFill rotWithShape="1">
          <a:blip r:embed="rId3">
            <a:extLst>
              <a:ext uri="{28A0092B-C50C-407E-A947-70E740481C1C}">
                <a14:useLocalDpi xmlns:a14="http://schemas.microsoft.com/office/drawing/2010/main" val="0"/>
              </a:ext>
            </a:extLst>
          </a:blip>
          <a:srcRect l="11617" t="4033" r="23090"/>
          <a:stretch/>
        </p:blipFill>
        <p:spPr>
          <a:xfrm>
            <a:off x="5446643" y="1146412"/>
            <a:ext cx="6109252" cy="5071804"/>
          </a:xfrm>
          <a:prstGeom prst="rect">
            <a:avLst/>
          </a:prstGeom>
        </p:spPr>
      </p:pic>
      <p:grpSp>
        <p:nvGrpSpPr>
          <p:cNvPr id="9" name="Group 5">
            <a:extLst>
              <a:ext uri="{FF2B5EF4-FFF2-40B4-BE49-F238E27FC236}">
                <a16:creationId xmlns:a16="http://schemas.microsoft.com/office/drawing/2014/main" id="{A536C6A6-4B5D-4C8A-AD53-F03ECA0F8DFC}"/>
              </a:ext>
            </a:extLst>
          </p:cNvPr>
          <p:cNvGrpSpPr/>
          <p:nvPr/>
        </p:nvGrpSpPr>
        <p:grpSpPr>
          <a:xfrm rot="434281">
            <a:off x="184176" y="135163"/>
            <a:ext cx="840681" cy="824143"/>
            <a:chOff x="6846896" y="2302630"/>
            <a:chExt cx="2407391" cy="2360032"/>
          </a:xfrm>
          <a:solidFill>
            <a:schemeClr val="tx1">
              <a:lumMod val="85000"/>
              <a:lumOff val="15000"/>
            </a:schemeClr>
          </a:solidFill>
        </p:grpSpPr>
        <p:sp>
          <p:nvSpPr>
            <p:cNvPr id="10" name="Oval 9">
              <a:extLst>
                <a:ext uri="{FF2B5EF4-FFF2-40B4-BE49-F238E27FC236}">
                  <a16:creationId xmlns:a16="http://schemas.microsoft.com/office/drawing/2014/main" id="{3F85C749-E08D-4A71-9BF2-4AFC53A00931}"/>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8">
              <a:extLst>
                <a:ext uri="{FF2B5EF4-FFF2-40B4-BE49-F238E27FC236}">
                  <a16:creationId xmlns:a16="http://schemas.microsoft.com/office/drawing/2014/main" id="{0E874AA5-AF4C-4855-BE92-7E79055C72FD}"/>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2" name="Freeform: Shape 9">
              <a:extLst>
                <a:ext uri="{FF2B5EF4-FFF2-40B4-BE49-F238E27FC236}">
                  <a16:creationId xmlns:a16="http://schemas.microsoft.com/office/drawing/2014/main" id="{7449B370-BFB3-4A1B-9C04-4AC792387113}"/>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3" name="Freeform: Shape 10">
              <a:extLst>
                <a:ext uri="{FF2B5EF4-FFF2-40B4-BE49-F238E27FC236}">
                  <a16:creationId xmlns:a16="http://schemas.microsoft.com/office/drawing/2014/main" id="{02EFA7FB-4DC5-4D1B-9570-7159EB5CDA40}"/>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4" name="Freeform: Shape 11">
              <a:extLst>
                <a:ext uri="{FF2B5EF4-FFF2-40B4-BE49-F238E27FC236}">
                  <a16:creationId xmlns:a16="http://schemas.microsoft.com/office/drawing/2014/main" id="{83B3E1C4-7E0B-426F-A3C3-DC710DBCD12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8" name="Freeform: Shape 12">
              <a:extLst>
                <a:ext uri="{FF2B5EF4-FFF2-40B4-BE49-F238E27FC236}">
                  <a16:creationId xmlns:a16="http://schemas.microsoft.com/office/drawing/2014/main" id="{99AFA8D9-5CDD-4F98-89D0-5496AFC79A9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9" name="Freeform: Shape 13">
              <a:extLst>
                <a:ext uri="{FF2B5EF4-FFF2-40B4-BE49-F238E27FC236}">
                  <a16:creationId xmlns:a16="http://schemas.microsoft.com/office/drawing/2014/main" id="{F7FF6D60-85CD-4D5B-8BEF-D9A0CF4DD3A6}"/>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20" name="Freeform: Shape 14">
              <a:extLst>
                <a:ext uri="{FF2B5EF4-FFF2-40B4-BE49-F238E27FC236}">
                  <a16:creationId xmlns:a16="http://schemas.microsoft.com/office/drawing/2014/main" id="{5A6B77E5-BF43-4802-9F29-488BEC970093}"/>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21" name="Freeform: Shape 15">
              <a:extLst>
                <a:ext uri="{FF2B5EF4-FFF2-40B4-BE49-F238E27FC236}">
                  <a16:creationId xmlns:a16="http://schemas.microsoft.com/office/drawing/2014/main" id="{91BCF31C-5FC5-45D5-B8D9-1C64E314B03D}"/>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22" name="Freeform: Shape 16">
              <a:extLst>
                <a:ext uri="{FF2B5EF4-FFF2-40B4-BE49-F238E27FC236}">
                  <a16:creationId xmlns:a16="http://schemas.microsoft.com/office/drawing/2014/main" id="{A5F4A66D-6B1D-472B-B46C-363359FBF65C}"/>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23" name="Freeform: Shape 17">
              <a:extLst>
                <a:ext uri="{FF2B5EF4-FFF2-40B4-BE49-F238E27FC236}">
                  <a16:creationId xmlns:a16="http://schemas.microsoft.com/office/drawing/2014/main" id="{B5BB0BE7-296E-4592-9C94-BC84DD98C503}"/>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24" name="Freeform: Shape 18">
              <a:extLst>
                <a:ext uri="{FF2B5EF4-FFF2-40B4-BE49-F238E27FC236}">
                  <a16:creationId xmlns:a16="http://schemas.microsoft.com/office/drawing/2014/main" id="{6AC2FC57-62B5-4CE7-9BAF-97849AE9EFB4}"/>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25" name="Freeform: Shape 19">
              <a:extLst>
                <a:ext uri="{FF2B5EF4-FFF2-40B4-BE49-F238E27FC236}">
                  <a16:creationId xmlns:a16="http://schemas.microsoft.com/office/drawing/2014/main" id="{4E2819A7-C32D-428C-B5E7-CCB970E6479B}"/>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6" name="Freeform: Shape 20">
              <a:extLst>
                <a:ext uri="{FF2B5EF4-FFF2-40B4-BE49-F238E27FC236}">
                  <a16:creationId xmlns:a16="http://schemas.microsoft.com/office/drawing/2014/main" id="{F456C891-3765-4737-923A-D7AB7CD24EB1}"/>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7" name="Freeform: Shape 21">
              <a:extLst>
                <a:ext uri="{FF2B5EF4-FFF2-40B4-BE49-F238E27FC236}">
                  <a16:creationId xmlns:a16="http://schemas.microsoft.com/office/drawing/2014/main" id="{DE8759CE-8107-4721-8068-172307821F8E}"/>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8" name="Freeform: Shape 22">
              <a:extLst>
                <a:ext uri="{FF2B5EF4-FFF2-40B4-BE49-F238E27FC236}">
                  <a16:creationId xmlns:a16="http://schemas.microsoft.com/office/drawing/2014/main" id="{EFBAB5F8-B829-42C3-9529-CD2447500C24}"/>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9" name="Freeform: Shape 23">
              <a:extLst>
                <a:ext uri="{FF2B5EF4-FFF2-40B4-BE49-F238E27FC236}">
                  <a16:creationId xmlns:a16="http://schemas.microsoft.com/office/drawing/2014/main" id="{E0C065CF-AC13-46C5-AF0F-75823DB25AD5}"/>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0" name="Freeform: Shape 24">
              <a:extLst>
                <a:ext uri="{FF2B5EF4-FFF2-40B4-BE49-F238E27FC236}">
                  <a16:creationId xmlns:a16="http://schemas.microsoft.com/office/drawing/2014/main" id="{6B1BC0D9-6E2F-47B3-850C-2D89CCC18EF9}"/>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1" name="Freeform: Shape 25">
              <a:extLst>
                <a:ext uri="{FF2B5EF4-FFF2-40B4-BE49-F238E27FC236}">
                  <a16:creationId xmlns:a16="http://schemas.microsoft.com/office/drawing/2014/main" id="{0F966027-C046-4771-828D-A9213C7DD166}"/>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32" name="Freeform: Shape 26">
              <a:extLst>
                <a:ext uri="{FF2B5EF4-FFF2-40B4-BE49-F238E27FC236}">
                  <a16:creationId xmlns:a16="http://schemas.microsoft.com/office/drawing/2014/main" id="{BC36E3DF-FF78-440E-9EFD-2DF429F18462}"/>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33" name="Freeform: Shape 27">
              <a:extLst>
                <a:ext uri="{FF2B5EF4-FFF2-40B4-BE49-F238E27FC236}">
                  <a16:creationId xmlns:a16="http://schemas.microsoft.com/office/drawing/2014/main" id="{4162D704-0A0A-43F8-BF89-5EE67639BE03}"/>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34" name="Freeform: Shape 28">
              <a:extLst>
                <a:ext uri="{FF2B5EF4-FFF2-40B4-BE49-F238E27FC236}">
                  <a16:creationId xmlns:a16="http://schemas.microsoft.com/office/drawing/2014/main" id="{EAFA3F85-E22B-42AD-B00D-CC928A4F73C9}"/>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35" name="Freeform: Shape 29">
              <a:extLst>
                <a:ext uri="{FF2B5EF4-FFF2-40B4-BE49-F238E27FC236}">
                  <a16:creationId xmlns:a16="http://schemas.microsoft.com/office/drawing/2014/main" id="{D0389E0B-6838-4778-B1A4-6B337CC5B4DC}"/>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6" name="Freeform: Shape 30">
              <a:extLst>
                <a:ext uri="{FF2B5EF4-FFF2-40B4-BE49-F238E27FC236}">
                  <a16:creationId xmlns:a16="http://schemas.microsoft.com/office/drawing/2014/main" id="{067D39C2-5466-44FF-BA6D-0A6E8D2CCBF9}"/>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7" name="Freeform: Shape 31">
              <a:extLst>
                <a:ext uri="{FF2B5EF4-FFF2-40B4-BE49-F238E27FC236}">
                  <a16:creationId xmlns:a16="http://schemas.microsoft.com/office/drawing/2014/main" id="{1D45369D-F08E-458E-BBC1-0457DEDEA690}"/>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7806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B3B9E8A-D8A9-45CE-9DF8-B4579A0390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470504">
            <a:off x="8567942" y="616958"/>
            <a:ext cx="2392542" cy="2974704"/>
          </a:xfrm>
          <a:prstGeom prst="rect">
            <a:avLst/>
          </a:prstGeom>
        </p:spPr>
      </p:pic>
      <p:grpSp>
        <p:nvGrpSpPr>
          <p:cNvPr id="6" name="Group 5">
            <a:extLst>
              <a:ext uri="{FF2B5EF4-FFF2-40B4-BE49-F238E27FC236}">
                <a16:creationId xmlns:a16="http://schemas.microsoft.com/office/drawing/2014/main" id="{77514319-31EF-4DF1-A0B9-FD8A83682214}"/>
              </a:ext>
            </a:extLst>
          </p:cNvPr>
          <p:cNvGrpSpPr/>
          <p:nvPr/>
        </p:nvGrpSpPr>
        <p:grpSpPr>
          <a:xfrm rot="434281">
            <a:off x="9822879" y="-136166"/>
            <a:ext cx="840681" cy="824143"/>
            <a:chOff x="6846896" y="2302630"/>
            <a:chExt cx="2407391" cy="2360032"/>
          </a:xfrm>
          <a:solidFill>
            <a:schemeClr val="tx1">
              <a:lumMod val="85000"/>
              <a:lumOff val="15000"/>
            </a:schemeClr>
          </a:solidFill>
        </p:grpSpPr>
        <p:sp>
          <p:nvSpPr>
            <p:cNvPr id="7" name="Oval 6">
              <a:extLst>
                <a:ext uri="{FF2B5EF4-FFF2-40B4-BE49-F238E27FC236}">
                  <a16:creationId xmlns:a16="http://schemas.microsoft.com/office/drawing/2014/main" id="{8BC66D8B-29AE-4221-B356-2A28FAF60789}"/>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B37B3C9-EA89-4367-ABC4-4FD8B8E6E416}"/>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3A5EA6-83CD-4D90-8A31-485D6407140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9FDF327-41B7-421D-B91E-BAC63442EBF8}"/>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DD36A50-AA6C-4C90-BEB7-ECF20386A455}"/>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C901491-FD05-48BC-9454-FC5DE1823FF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5F2D501-93E5-44CD-AD72-983CD5AD5F60}"/>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DA4AE30-FA95-4D82-BBCE-A23119D99806}"/>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EB57BAD-78CA-41D5-9B20-199A62BE260B}"/>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2A7822-C1A2-4BB6-9DA1-6B5983CCF3EE}"/>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B7335EE-BBD6-464F-9FB0-0FE1D42E4316}"/>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9D11CA9-E9F5-482A-AA32-5920F12A17D8}"/>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CD5B31C-2FFB-4AE9-9616-92055DCA3F1B}"/>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898A403-7D87-4B1F-A223-A4DBB8AF8E4E}"/>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B42E94C-75F3-4441-9946-09FDE24F2184}"/>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9EFE442-1E96-4789-A885-9ADD6B125099}"/>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5E986E3-8BFF-44FD-9A6A-24C4CC08BF66}"/>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2DB327-2518-44B5-AB1E-6CA4E27AB123}"/>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CBC42E0-528C-49B4-8933-229233FFAABA}"/>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BB3EF96-FBBC-4907-BB62-5136B7656664}"/>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561A004-C22F-4D36-8DEF-927D17BCBC6D}"/>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79DA1A-DFB9-453D-8E80-801B11D2263C}"/>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CCB1A0F-CCE5-4BA3-8D74-8B40BC1152BB}"/>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310C1EA-4276-46A8-BEF3-202387B52F1A}"/>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5FD980B-D1E4-413F-AB19-C660538B10D4}"/>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33" name="TextBox 3">
            <a:extLst>
              <a:ext uri="{FF2B5EF4-FFF2-40B4-BE49-F238E27FC236}">
                <a16:creationId xmlns:a16="http://schemas.microsoft.com/office/drawing/2014/main" id="{91EB62A8-C5E1-4DA7-AF27-06E6CCC004D1}"/>
              </a:ext>
            </a:extLst>
          </p:cNvPr>
          <p:cNvSpPr txBox="1"/>
          <p:nvPr/>
        </p:nvSpPr>
        <p:spPr>
          <a:xfrm>
            <a:off x="-31973" y="275905"/>
            <a:ext cx="5226825" cy="584775"/>
          </a:xfrm>
          <a:prstGeom prst="rect">
            <a:avLst/>
          </a:prstGeom>
          <a:noFill/>
        </p:spPr>
        <p:txBody>
          <a:bodyPr wrap="square" rtlCol="0" anchor="ctr">
            <a:spAutoFit/>
          </a:bodyPr>
          <a:lstStyle/>
          <a:p>
            <a:pPr algn="ctr"/>
            <a:r>
              <a:rPr lang="tr-TR" sz="3200" b="1" dirty="0" err="1">
                <a:solidFill>
                  <a:schemeClr val="bg1"/>
                </a:solidFill>
              </a:rPr>
              <a:t>correlations</a:t>
            </a:r>
            <a:r>
              <a:rPr lang="tr-TR" sz="3200" b="1" dirty="0">
                <a:solidFill>
                  <a:schemeClr val="bg1"/>
                </a:solidFill>
              </a:rPr>
              <a:t> w/ </a:t>
            </a:r>
            <a:r>
              <a:rPr lang="tr-TR" sz="3200" b="1" dirty="0" err="1">
                <a:solidFill>
                  <a:schemeClr val="bg1"/>
                </a:solidFill>
              </a:rPr>
              <a:t>heatmap</a:t>
            </a:r>
            <a:endParaRPr lang="ko-KR" altLang="en-US" sz="3200" dirty="0">
              <a:solidFill>
                <a:schemeClr val="bg1"/>
              </a:solidFill>
              <a:cs typeface="Arial" pitchFamily="34" charset="0"/>
            </a:endParaRPr>
          </a:p>
        </p:txBody>
      </p:sp>
      <p:pic>
        <p:nvPicPr>
          <p:cNvPr id="35" name="İçerik Yer Tutucusu 4">
            <a:extLst>
              <a:ext uri="{FF2B5EF4-FFF2-40B4-BE49-F238E27FC236}">
                <a16:creationId xmlns:a16="http://schemas.microsoft.com/office/drawing/2014/main" id="{9AB812C7-9A0D-414F-A1D5-FE2F9E2648B4}"/>
              </a:ext>
            </a:extLst>
          </p:cNvPr>
          <p:cNvPicPr>
            <a:picLocks noChangeAspect="1"/>
          </p:cNvPicPr>
          <p:nvPr/>
        </p:nvPicPr>
        <p:blipFill rotWithShape="1">
          <a:blip r:embed="rId4">
            <a:extLst>
              <a:ext uri="{28A0092B-C50C-407E-A947-70E740481C1C}">
                <a14:useLocalDpi xmlns:a14="http://schemas.microsoft.com/office/drawing/2010/main" val="0"/>
              </a:ext>
            </a:extLst>
          </a:blip>
          <a:srcRect l="10130" r="16889" b="1861"/>
          <a:stretch/>
        </p:blipFill>
        <p:spPr>
          <a:xfrm>
            <a:off x="958473" y="1003991"/>
            <a:ext cx="6745356" cy="5162995"/>
          </a:xfrm>
          <a:prstGeom prst="rect">
            <a:avLst/>
          </a:prstGeom>
        </p:spPr>
      </p:pic>
      <p:sp>
        <p:nvSpPr>
          <p:cNvPr id="3" name="Metin kutusu 2">
            <a:extLst>
              <a:ext uri="{FF2B5EF4-FFF2-40B4-BE49-F238E27FC236}">
                <a16:creationId xmlns:a16="http://schemas.microsoft.com/office/drawing/2014/main" id="{FB581D08-7DD4-4A2E-8381-BD3ABE79F94A}"/>
              </a:ext>
            </a:extLst>
          </p:cNvPr>
          <p:cNvSpPr txBox="1"/>
          <p:nvPr/>
        </p:nvSpPr>
        <p:spPr>
          <a:xfrm>
            <a:off x="8017565" y="3644348"/>
            <a:ext cx="3806726" cy="1200329"/>
          </a:xfrm>
          <a:prstGeom prst="rect">
            <a:avLst/>
          </a:prstGeom>
          <a:noFill/>
        </p:spPr>
        <p:txBody>
          <a:bodyPr wrap="square" rtlCol="0">
            <a:spAutoFit/>
          </a:bodyPr>
          <a:lstStyle/>
          <a:p>
            <a:pPr marL="285750" indent="-285750">
              <a:buFont typeface="Wingdings" panose="05000000000000000000" pitchFamily="2" charset="2"/>
              <a:buChar char="ü"/>
            </a:pPr>
            <a:r>
              <a:rPr lang="tr-TR" dirty="0">
                <a:solidFill>
                  <a:schemeClr val="bg1"/>
                </a:solidFill>
              </a:rPr>
              <a:t>No </a:t>
            </a:r>
            <a:r>
              <a:rPr lang="tr-TR" dirty="0" err="1">
                <a:solidFill>
                  <a:schemeClr val="bg1"/>
                </a:solidFill>
              </a:rPr>
              <a:t>serial</a:t>
            </a:r>
            <a:r>
              <a:rPr lang="tr-TR" dirty="0">
                <a:solidFill>
                  <a:schemeClr val="bg1"/>
                </a:solidFill>
              </a:rPr>
              <a:t> </a:t>
            </a:r>
            <a:r>
              <a:rPr lang="tr-TR" dirty="0" err="1">
                <a:solidFill>
                  <a:schemeClr val="bg1"/>
                </a:solidFill>
              </a:rPr>
              <a:t>correlation</a:t>
            </a:r>
            <a:r>
              <a:rPr lang="tr-TR" dirty="0">
                <a:solidFill>
                  <a:schemeClr val="bg1"/>
                </a:solidFill>
              </a:rPr>
              <a:t> </a:t>
            </a:r>
            <a:r>
              <a:rPr lang="tr-TR" dirty="0" err="1">
                <a:solidFill>
                  <a:schemeClr val="bg1"/>
                </a:solidFill>
              </a:rPr>
              <a:t>among</a:t>
            </a:r>
            <a:r>
              <a:rPr lang="tr-TR" dirty="0">
                <a:solidFill>
                  <a:schemeClr val="bg1"/>
                </a:solidFill>
              </a:rPr>
              <a:t> </a:t>
            </a:r>
            <a:r>
              <a:rPr lang="tr-TR" dirty="0" err="1">
                <a:solidFill>
                  <a:schemeClr val="bg1"/>
                </a:solidFill>
              </a:rPr>
              <a:t>independent</a:t>
            </a:r>
            <a:r>
              <a:rPr lang="tr-TR" dirty="0">
                <a:solidFill>
                  <a:schemeClr val="bg1"/>
                </a:solidFill>
              </a:rPr>
              <a:t> </a:t>
            </a:r>
            <a:r>
              <a:rPr lang="tr-TR" dirty="0" err="1">
                <a:solidFill>
                  <a:schemeClr val="bg1"/>
                </a:solidFill>
              </a:rPr>
              <a:t>variables</a:t>
            </a:r>
            <a:r>
              <a:rPr lang="tr-TR" dirty="0">
                <a:solidFill>
                  <a:schemeClr val="bg1"/>
                </a:solidFill>
              </a:rPr>
              <a:t> </a:t>
            </a:r>
          </a:p>
          <a:p>
            <a:pPr marL="285750" indent="-285750">
              <a:buFont typeface="Wingdings" panose="05000000000000000000" pitchFamily="2" charset="2"/>
              <a:buChar char="ü"/>
            </a:pPr>
            <a:r>
              <a:rPr lang="tr-TR" dirty="0">
                <a:solidFill>
                  <a:schemeClr val="bg1"/>
                </a:solidFill>
              </a:rPr>
              <a:t>No </a:t>
            </a:r>
            <a:r>
              <a:rPr lang="tr-TR" dirty="0" err="1">
                <a:solidFill>
                  <a:schemeClr val="bg1"/>
                </a:solidFill>
              </a:rPr>
              <a:t>feature</a:t>
            </a:r>
            <a:r>
              <a:rPr lang="tr-TR" dirty="0">
                <a:solidFill>
                  <a:schemeClr val="bg1"/>
                </a:solidFill>
              </a:rPr>
              <a:t> </a:t>
            </a:r>
            <a:r>
              <a:rPr lang="tr-TR" dirty="0" err="1">
                <a:solidFill>
                  <a:schemeClr val="bg1"/>
                </a:solidFill>
              </a:rPr>
              <a:t>reduction</a:t>
            </a:r>
            <a:r>
              <a:rPr lang="tr-TR" dirty="0">
                <a:solidFill>
                  <a:schemeClr val="bg1"/>
                </a:solidFill>
              </a:rPr>
              <a:t> </a:t>
            </a:r>
            <a:r>
              <a:rPr lang="tr-TR" dirty="0" err="1">
                <a:solidFill>
                  <a:schemeClr val="bg1"/>
                </a:solidFill>
              </a:rPr>
              <a:t>before</a:t>
            </a:r>
            <a:r>
              <a:rPr lang="tr-TR" dirty="0">
                <a:solidFill>
                  <a:schemeClr val="bg1"/>
                </a:solidFill>
              </a:rPr>
              <a:t> </a:t>
            </a:r>
            <a:r>
              <a:rPr lang="tr-TR" dirty="0" err="1">
                <a:solidFill>
                  <a:schemeClr val="bg1"/>
                </a:solidFill>
              </a:rPr>
              <a:t>dimensionality</a:t>
            </a:r>
            <a:r>
              <a:rPr lang="tr-TR" dirty="0">
                <a:solidFill>
                  <a:schemeClr val="bg1"/>
                </a:solidFill>
              </a:rPr>
              <a:t> </a:t>
            </a:r>
            <a:r>
              <a:rPr lang="tr-TR" dirty="0" err="1">
                <a:solidFill>
                  <a:schemeClr val="bg1"/>
                </a:solidFill>
              </a:rPr>
              <a:t>reduction</a:t>
            </a:r>
            <a:endParaRPr lang="en-US" dirty="0">
              <a:solidFill>
                <a:schemeClr val="bg1"/>
              </a:solidFill>
            </a:endParaRPr>
          </a:p>
        </p:txBody>
      </p:sp>
    </p:spTree>
    <p:extLst>
      <p:ext uri="{BB962C8B-B14F-4D97-AF65-F5344CB8AC3E}">
        <p14:creationId xmlns:p14="http://schemas.microsoft.com/office/powerpoint/2010/main" val="187472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F073FBF3-DA1A-4EC2-9CC1-F25F4024EF76}"/>
              </a:ext>
            </a:extLst>
          </p:cNvPr>
          <p:cNvSpPr txBox="1"/>
          <p:nvPr/>
        </p:nvSpPr>
        <p:spPr>
          <a:xfrm>
            <a:off x="3498359" y="1170419"/>
            <a:ext cx="5271482" cy="3046988"/>
          </a:xfrm>
          <a:prstGeom prst="rect">
            <a:avLst/>
          </a:prstGeom>
          <a:noFill/>
        </p:spPr>
        <p:txBody>
          <a:bodyPr wrap="square" rtlCol="0" anchor="ctr">
            <a:spAutoFit/>
          </a:bodyPr>
          <a:lstStyle/>
          <a:p>
            <a:pPr algn="ctr"/>
            <a:r>
              <a:rPr lang="tr-TR" altLang="ko-KR" sz="9600" b="1" dirty="0">
                <a:solidFill>
                  <a:schemeClr val="bg1"/>
                </a:solidFill>
                <a:cs typeface="Arial" pitchFamily="34" charset="0"/>
              </a:rPr>
              <a:t>ML </a:t>
            </a:r>
            <a:r>
              <a:rPr lang="tr-TR" altLang="ko-KR" sz="9600" b="1" dirty="0" err="1">
                <a:solidFill>
                  <a:schemeClr val="bg1"/>
                </a:solidFill>
                <a:cs typeface="Arial" pitchFamily="34" charset="0"/>
              </a:rPr>
              <a:t>Methods</a:t>
            </a:r>
            <a:endParaRPr lang="ko-KR" altLang="en-US" sz="9600" b="1" dirty="0">
              <a:solidFill>
                <a:schemeClr val="bg1"/>
              </a:solidFill>
              <a:cs typeface="Arial" pitchFamily="34" charset="0"/>
            </a:endParaRPr>
          </a:p>
        </p:txBody>
      </p:sp>
    </p:spTree>
    <p:extLst>
      <p:ext uri="{BB962C8B-B14F-4D97-AF65-F5344CB8AC3E}">
        <p14:creationId xmlns:p14="http://schemas.microsoft.com/office/powerpoint/2010/main" val="4057072805"/>
      </p:ext>
    </p:extLst>
  </p:cSld>
  <p:clrMapOvr>
    <a:masterClrMapping/>
  </p:clrMapOvr>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8159</TotalTime>
  <Words>478</Words>
  <Application>Microsoft Office PowerPoint</Application>
  <PresentationFormat>Geniş ekran</PresentationFormat>
  <Paragraphs>116</Paragraphs>
  <Slides>15</Slides>
  <Notes>0</Notes>
  <HiddenSlides>0</HiddenSlides>
  <MMClips>0</MMClips>
  <ScaleCrop>false</ScaleCrop>
  <HeadingPairs>
    <vt:vector size="6" baseType="variant">
      <vt:variant>
        <vt:lpstr>Kullanılan Yazı Tipleri</vt:lpstr>
      </vt:variant>
      <vt:variant>
        <vt:i4>4</vt:i4>
      </vt:variant>
      <vt:variant>
        <vt:lpstr>Tema</vt:lpstr>
      </vt:variant>
      <vt:variant>
        <vt:i4>3</vt:i4>
      </vt:variant>
      <vt:variant>
        <vt:lpstr>Slayt Başlıkları</vt:lpstr>
      </vt:variant>
      <vt:variant>
        <vt:i4>15</vt:i4>
      </vt:variant>
    </vt:vector>
  </HeadingPairs>
  <TitlesOfParts>
    <vt:vector size="22" baseType="lpstr">
      <vt:lpstr>Arial</vt:lpstr>
      <vt:lpstr>Arial Black</vt:lpstr>
      <vt:lpstr>Calibri</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Rıdvan Sözen</cp:lastModifiedBy>
  <cp:revision>161</cp:revision>
  <dcterms:created xsi:type="dcterms:W3CDTF">2018-04-24T17:14:44Z</dcterms:created>
  <dcterms:modified xsi:type="dcterms:W3CDTF">2019-08-06T17:13:09Z</dcterms:modified>
</cp:coreProperties>
</file>